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9" r:id="rId4"/>
    <p:sldId id="274" r:id="rId5"/>
    <p:sldId id="262" r:id="rId6"/>
    <p:sldId id="275" r:id="rId7"/>
    <p:sldId id="296" r:id="rId8"/>
    <p:sldId id="278" r:id="rId9"/>
    <p:sldId id="300" r:id="rId10"/>
    <p:sldId id="302" r:id="rId11"/>
    <p:sldId id="281" r:id="rId12"/>
    <p:sldId id="261" r:id="rId13"/>
    <p:sldId id="303" r:id="rId14"/>
    <p:sldId id="304" r:id="rId15"/>
    <p:sldId id="284" r:id="rId16"/>
    <p:sldId id="282" r:id="rId17"/>
    <p:sldId id="285" r:id="rId18"/>
    <p:sldId id="283" r:id="rId19"/>
    <p:sldId id="305" r:id="rId20"/>
    <p:sldId id="306" r:id="rId21"/>
    <p:sldId id="287" r:id="rId22"/>
    <p:sldId id="263" r:id="rId23"/>
    <p:sldId id="277" r:id="rId24"/>
    <p:sldId id="297" r:id="rId25"/>
    <p:sldId id="266" r:id="rId26"/>
    <p:sldId id="267" r:id="rId27"/>
    <p:sldId id="298" r:id="rId28"/>
    <p:sldId id="308" r:id="rId29"/>
    <p:sldId id="257" r:id="rId30"/>
    <p:sldId id="260" r:id="rId31"/>
    <p:sldId id="264" r:id="rId32"/>
    <p:sldId id="309" r:id="rId33"/>
    <p:sldId id="295" r:id="rId3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524EB-B4FC-4EB6-B88E-0B28FFC60B62}" v="6" dt="2024-09-03T08:21:20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2C0FB-260B-421A-884F-4B4219A596D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06B44D1-9723-4F51-92B4-F3F5FF0DE11D}">
      <dgm:prSet/>
      <dgm:spPr/>
      <dgm:t>
        <a:bodyPr/>
        <a:lstStyle/>
        <a:p>
          <a:r>
            <a:rPr lang="nb-NO"/>
            <a:t>To help students develop the characteristics of the Learner Profile</a:t>
          </a:r>
          <a:endParaRPr lang="en-US"/>
        </a:p>
      </dgm:t>
    </dgm:pt>
    <dgm:pt modelId="{966B35D1-FA12-4188-A3CF-9EBF5A5C9CC3}" type="parTrans" cxnId="{53195CEB-CF38-49A8-BB73-1DF48A4F8888}">
      <dgm:prSet/>
      <dgm:spPr/>
      <dgm:t>
        <a:bodyPr/>
        <a:lstStyle/>
        <a:p>
          <a:endParaRPr lang="en-US"/>
        </a:p>
      </dgm:t>
    </dgm:pt>
    <dgm:pt modelId="{2F2E08AB-CC3C-4183-AB26-67930840EB58}" type="sibTrans" cxnId="{53195CEB-CF38-49A8-BB73-1DF48A4F8888}">
      <dgm:prSet/>
      <dgm:spPr/>
      <dgm:t>
        <a:bodyPr/>
        <a:lstStyle/>
        <a:p>
          <a:endParaRPr lang="en-US"/>
        </a:p>
      </dgm:t>
    </dgm:pt>
    <dgm:pt modelId="{3EE4D26E-B6D1-4D9D-AC42-E66215632961}">
      <dgm:prSet/>
      <dgm:spPr/>
      <dgm:t>
        <a:bodyPr/>
        <a:lstStyle/>
        <a:p>
          <a:r>
            <a:rPr lang="nb-NO"/>
            <a:t>To help students to learn through doing:  </a:t>
          </a:r>
          <a:r>
            <a:rPr lang="nb-NO" u="sng"/>
            <a:t>Experiential</a:t>
          </a:r>
          <a:r>
            <a:rPr lang="nb-NO"/>
            <a:t> Learning</a:t>
          </a:r>
          <a:endParaRPr lang="en-US"/>
        </a:p>
      </dgm:t>
    </dgm:pt>
    <dgm:pt modelId="{85761762-032A-4ABE-9154-8D79ED0C1F66}" type="parTrans" cxnId="{178D187B-D2FC-4E66-A417-104EE84430DE}">
      <dgm:prSet/>
      <dgm:spPr/>
      <dgm:t>
        <a:bodyPr/>
        <a:lstStyle/>
        <a:p>
          <a:endParaRPr lang="en-US"/>
        </a:p>
      </dgm:t>
    </dgm:pt>
    <dgm:pt modelId="{6AE1D811-5994-4006-AF0D-F14D97AF6F7E}" type="sibTrans" cxnId="{178D187B-D2FC-4E66-A417-104EE84430DE}">
      <dgm:prSet/>
      <dgm:spPr/>
      <dgm:t>
        <a:bodyPr/>
        <a:lstStyle/>
        <a:p>
          <a:endParaRPr lang="en-US"/>
        </a:p>
      </dgm:t>
    </dgm:pt>
    <dgm:pt modelId="{8F0C741C-44B1-431B-BF84-35FA301D2AFD}" type="pres">
      <dgm:prSet presAssocID="{09F2C0FB-260B-421A-884F-4B4219A596DF}" presName="linear" presStyleCnt="0">
        <dgm:presLayoutVars>
          <dgm:animLvl val="lvl"/>
          <dgm:resizeHandles val="exact"/>
        </dgm:presLayoutVars>
      </dgm:prSet>
      <dgm:spPr/>
    </dgm:pt>
    <dgm:pt modelId="{DF6A9862-2574-4B9A-A0C7-55FB501C6AE5}" type="pres">
      <dgm:prSet presAssocID="{206B44D1-9723-4F51-92B4-F3F5FF0DE11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B201172-FA6F-42C9-9DE0-95BEBC3B3671}" type="pres">
      <dgm:prSet presAssocID="{2F2E08AB-CC3C-4183-AB26-67930840EB58}" presName="spacer" presStyleCnt="0"/>
      <dgm:spPr/>
    </dgm:pt>
    <dgm:pt modelId="{494F4A30-799E-48AF-923A-2C2F6C4250E1}" type="pres">
      <dgm:prSet presAssocID="{3EE4D26E-B6D1-4D9D-AC42-E6621563296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78D187B-D2FC-4E66-A417-104EE84430DE}" srcId="{09F2C0FB-260B-421A-884F-4B4219A596DF}" destId="{3EE4D26E-B6D1-4D9D-AC42-E66215632961}" srcOrd="1" destOrd="0" parTransId="{85761762-032A-4ABE-9154-8D79ED0C1F66}" sibTransId="{6AE1D811-5994-4006-AF0D-F14D97AF6F7E}"/>
    <dgm:cxn modelId="{E1B425B6-ADC2-44C9-9C24-A520A395EDB5}" type="presOf" srcId="{206B44D1-9723-4F51-92B4-F3F5FF0DE11D}" destId="{DF6A9862-2574-4B9A-A0C7-55FB501C6AE5}" srcOrd="0" destOrd="0" presId="urn:microsoft.com/office/officeart/2005/8/layout/vList2"/>
    <dgm:cxn modelId="{91D7EBC7-595B-4BD5-ACAF-2B2D9E1158F9}" type="presOf" srcId="{09F2C0FB-260B-421A-884F-4B4219A596DF}" destId="{8F0C741C-44B1-431B-BF84-35FA301D2AFD}" srcOrd="0" destOrd="0" presId="urn:microsoft.com/office/officeart/2005/8/layout/vList2"/>
    <dgm:cxn modelId="{53195CEB-CF38-49A8-BB73-1DF48A4F8888}" srcId="{09F2C0FB-260B-421A-884F-4B4219A596DF}" destId="{206B44D1-9723-4F51-92B4-F3F5FF0DE11D}" srcOrd="0" destOrd="0" parTransId="{966B35D1-FA12-4188-A3CF-9EBF5A5C9CC3}" sibTransId="{2F2E08AB-CC3C-4183-AB26-67930840EB58}"/>
    <dgm:cxn modelId="{941F11F3-9A36-400D-88AD-47F2BE524B78}" type="presOf" srcId="{3EE4D26E-B6D1-4D9D-AC42-E66215632961}" destId="{494F4A30-799E-48AF-923A-2C2F6C4250E1}" srcOrd="0" destOrd="0" presId="urn:microsoft.com/office/officeart/2005/8/layout/vList2"/>
    <dgm:cxn modelId="{1984DCE9-2C7B-44F1-BF4E-14BB66DA74D1}" type="presParOf" srcId="{8F0C741C-44B1-431B-BF84-35FA301D2AFD}" destId="{DF6A9862-2574-4B9A-A0C7-55FB501C6AE5}" srcOrd="0" destOrd="0" presId="urn:microsoft.com/office/officeart/2005/8/layout/vList2"/>
    <dgm:cxn modelId="{EE002A97-5263-4079-8260-905CF0B68AC1}" type="presParOf" srcId="{8F0C741C-44B1-431B-BF84-35FA301D2AFD}" destId="{9B201172-FA6F-42C9-9DE0-95BEBC3B3671}" srcOrd="1" destOrd="0" presId="urn:microsoft.com/office/officeart/2005/8/layout/vList2"/>
    <dgm:cxn modelId="{6C52C145-1B49-4BD1-92F3-C4BAFF0B2E04}" type="presParOf" srcId="{8F0C741C-44B1-431B-BF84-35FA301D2AFD}" destId="{494F4A30-799E-48AF-923A-2C2F6C4250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F4D13E-16F0-43A2-9EA9-855406364726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7F15E2-4624-4B5E-A0F0-27BE74062EED}">
      <dgm:prSet/>
      <dgm:spPr/>
      <dgm:t>
        <a:bodyPr/>
        <a:lstStyle/>
        <a:p>
          <a:r>
            <a:rPr lang="nb-NO"/>
            <a:t>Plan and have experiences that represent Creativity, Activity and Service</a:t>
          </a:r>
          <a:endParaRPr lang="en-US"/>
        </a:p>
      </dgm:t>
    </dgm:pt>
    <dgm:pt modelId="{03702495-BD62-4DD5-BD16-7AE4A3014BB9}" type="parTrans" cxnId="{62298B1B-72F4-440A-91B5-857F3440D429}">
      <dgm:prSet/>
      <dgm:spPr/>
      <dgm:t>
        <a:bodyPr/>
        <a:lstStyle/>
        <a:p>
          <a:endParaRPr lang="en-US"/>
        </a:p>
      </dgm:t>
    </dgm:pt>
    <dgm:pt modelId="{F7A35D06-8FBF-4653-A38D-04BE546800E5}" type="sibTrans" cxnId="{62298B1B-72F4-440A-91B5-857F3440D429}">
      <dgm:prSet/>
      <dgm:spPr/>
      <dgm:t>
        <a:bodyPr/>
        <a:lstStyle/>
        <a:p>
          <a:endParaRPr lang="en-US"/>
        </a:p>
      </dgm:t>
    </dgm:pt>
    <dgm:pt modelId="{C21880BF-1988-4093-8CF4-41EE6A918A31}">
      <dgm:prSet/>
      <dgm:spPr/>
      <dgm:t>
        <a:bodyPr/>
        <a:lstStyle/>
        <a:p>
          <a:r>
            <a:rPr lang="nb-NO"/>
            <a:t>Experiences should demonstrate the Learning Outcomes and documented on ManageBac</a:t>
          </a:r>
          <a:endParaRPr lang="en-US"/>
        </a:p>
      </dgm:t>
    </dgm:pt>
    <dgm:pt modelId="{85939704-8D5A-4368-8CB6-B69E306228E8}" type="parTrans" cxnId="{EC6F2076-A36C-41AA-AD65-D36E9D7C407D}">
      <dgm:prSet/>
      <dgm:spPr/>
      <dgm:t>
        <a:bodyPr/>
        <a:lstStyle/>
        <a:p>
          <a:endParaRPr lang="en-US"/>
        </a:p>
      </dgm:t>
    </dgm:pt>
    <dgm:pt modelId="{2B932150-AA35-4CD3-86AD-6F892E33393E}" type="sibTrans" cxnId="{EC6F2076-A36C-41AA-AD65-D36E9D7C407D}">
      <dgm:prSet/>
      <dgm:spPr/>
      <dgm:t>
        <a:bodyPr/>
        <a:lstStyle/>
        <a:p>
          <a:endParaRPr lang="en-US"/>
        </a:p>
      </dgm:t>
    </dgm:pt>
    <dgm:pt modelId="{4597E47E-4AD4-4EB8-892B-795A60EC580D}">
      <dgm:prSet/>
      <dgm:spPr/>
      <dgm:t>
        <a:bodyPr/>
        <a:lstStyle/>
        <a:p>
          <a:r>
            <a:rPr lang="nb-NO"/>
            <a:t>Experiences</a:t>
          </a:r>
          <a:endParaRPr lang="en-US"/>
        </a:p>
      </dgm:t>
    </dgm:pt>
    <dgm:pt modelId="{96B46913-7C3B-4E3F-A3D9-F3B625FA99C5}" type="parTrans" cxnId="{314EF409-656F-4343-903A-CEC56DA9FEF7}">
      <dgm:prSet/>
      <dgm:spPr/>
      <dgm:t>
        <a:bodyPr/>
        <a:lstStyle/>
        <a:p>
          <a:endParaRPr lang="en-US"/>
        </a:p>
      </dgm:t>
    </dgm:pt>
    <dgm:pt modelId="{EB1AFE92-2901-4DC8-A399-AE42FE8A0FFA}" type="sibTrans" cxnId="{314EF409-656F-4343-903A-CEC56DA9FEF7}">
      <dgm:prSet/>
      <dgm:spPr/>
      <dgm:t>
        <a:bodyPr/>
        <a:lstStyle/>
        <a:p>
          <a:endParaRPr lang="en-US"/>
        </a:p>
      </dgm:t>
    </dgm:pt>
    <dgm:pt modelId="{E86703FB-BDD5-415A-9BB6-5215A25EC955}">
      <dgm:prSet/>
      <dgm:spPr/>
      <dgm:t>
        <a:bodyPr/>
        <a:lstStyle/>
        <a:p>
          <a:r>
            <a:rPr lang="nb-NO"/>
            <a:t>Single experiences </a:t>
          </a:r>
          <a:endParaRPr lang="en-US"/>
        </a:p>
      </dgm:t>
    </dgm:pt>
    <dgm:pt modelId="{ED94805E-F92B-4A9F-9E03-DA2F49601BE7}" type="parTrans" cxnId="{BE2EF553-452A-43A4-8A13-8FE99D12633E}">
      <dgm:prSet/>
      <dgm:spPr/>
      <dgm:t>
        <a:bodyPr/>
        <a:lstStyle/>
        <a:p>
          <a:endParaRPr lang="en-US"/>
        </a:p>
      </dgm:t>
    </dgm:pt>
    <dgm:pt modelId="{CB283307-E24E-4992-BFAD-0AEB60089B5F}" type="sibTrans" cxnId="{BE2EF553-452A-43A4-8A13-8FE99D12633E}">
      <dgm:prSet/>
      <dgm:spPr/>
      <dgm:t>
        <a:bodyPr/>
        <a:lstStyle/>
        <a:p>
          <a:endParaRPr lang="en-US"/>
        </a:p>
      </dgm:t>
    </dgm:pt>
    <dgm:pt modelId="{C0081A9C-8F47-420A-A4D6-B74EBAC6E804}">
      <dgm:prSet/>
      <dgm:spPr/>
      <dgm:t>
        <a:bodyPr/>
        <a:lstStyle/>
        <a:p>
          <a:r>
            <a:rPr lang="nb-NO"/>
            <a:t>Series of related experiences</a:t>
          </a:r>
          <a:endParaRPr lang="en-US"/>
        </a:p>
      </dgm:t>
    </dgm:pt>
    <dgm:pt modelId="{AADE5EE8-8546-4337-ADAE-038D2F6811FB}" type="parTrans" cxnId="{4611FFF8-EC42-4019-8AB8-933141E488F8}">
      <dgm:prSet/>
      <dgm:spPr/>
      <dgm:t>
        <a:bodyPr/>
        <a:lstStyle/>
        <a:p>
          <a:endParaRPr lang="en-US"/>
        </a:p>
      </dgm:t>
    </dgm:pt>
    <dgm:pt modelId="{DF598D62-4DAE-4E15-B38C-FE81272C7C27}" type="sibTrans" cxnId="{4611FFF8-EC42-4019-8AB8-933141E488F8}">
      <dgm:prSet/>
      <dgm:spPr/>
      <dgm:t>
        <a:bodyPr/>
        <a:lstStyle/>
        <a:p>
          <a:endParaRPr lang="en-US"/>
        </a:p>
      </dgm:t>
    </dgm:pt>
    <dgm:pt modelId="{8B626A31-6D72-4A1F-8611-76186A4ABEEE}">
      <dgm:prSet/>
      <dgm:spPr/>
      <dgm:t>
        <a:bodyPr/>
        <a:lstStyle/>
        <a:p>
          <a:r>
            <a:rPr lang="nb-NO"/>
            <a:t>CAS projects: collaborative, long-term (minimum 1 month)</a:t>
          </a:r>
          <a:endParaRPr lang="en-US"/>
        </a:p>
      </dgm:t>
    </dgm:pt>
    <dgm:pt modelId="{F0830626-703C-4309-B8DB-BAED0DAE0CBF}" type="parTrans" cxnId="{F4C07DF9-D4D4-47A8-8499-37A628AE3E35}">
      <dgm:prSet/>
      <dgm:spPr/>
      <dgm:t>
        <a:bodyPr/>
        <a:lstStyle/>
        <a:p>
          <a:endParaRPr lang="en-US"/>
        </a:p>
      </dgm:t>
    </dgm:pt>
    <dgm:pt modelId="{72C15091-A202-4661-AF05-B64361987940}" type="sibTrans" cxnId="{F4C07DF9-D4D4-47A8-8499-37A628AE3E35}">
      <dgm:prSet/>
      <dgm:spPr/>
      <dgm:t>
        <a:bodyPr/>
        <a:lstStyle/>
        <a:p>
          <a:endParaRPr lang="en-US"/>
        </a:p>
      </dgm:t>
    </dgm:pt>
    <dgm:pt modelId="{B634AE14-33DD-46F7-A1B3-C281AA3C9BB3}">
      <dgm:prSet/>
      <dgm:spPr/>
      <dgm:t>
        <a:bodyPr/>
        <a:lstStyle/>
        <a:p>
          <a:r>
            <a:rPr lang="nb-NO" dirty="0" err="1"/>
            <a:t>Recorded</a:t>
          </a:r>
          <a:r>
            <a:rPr lang="nb-NO" dirty="0"/>
            <a:t> in </a:t>
          </a:r>
          <a:r>
            <a:rPr lang="nb-NO" dirty="0" err="1"/>
            <a:t>the</a:t>
          </a:r>
          <a:r>
            <a:rPr lang="nb-NO" dirty="0"/>
            <a:t> CAS Portfolio (</a:t>
          </a:r>
          <a:r>
            <a:rPr lang="nb-NO" dirty="0" err="1"/>
            <a:t>Managebac</a:t>
          </a:r>
          <a:r>
            <a:rPr lang="nb-NO" dirty="0"/>
            <a:t>)</a:t>
          </a:r>
          <a:endParaRPr lang="en-US" dirty="0"/>
        </a:p>
      </dgm:t>
    </dgm:pt>
    <dgm:pt modelId="{BF4A6CD3-476C-4518-A11D-B8427E428A53}" type="parTrans" cxnId="{0F874AB6-F1AB-4184-BA53-8F28FE89DCA5}">
      <dgm:prSet/>
      <dgm:spPr/>
      <dgm:t>
        <a:bodyPr/>
        <a:lstStyle/>
        <a:p>
          <a:endParaRPr lang="en-US"/>
        </a:p>
      </dgm:t>
    </dgm:pt>
    <dgm:pt modelId="{2B0DE1AC-18D7-455B-B7D9-CD466E677AC4}" type="sibTrans" cxnId="{0F874AB6-F1AB-4184-BA53-8F28FE89DCA5}">
      <dgm:prSet/>
      <dgm:spPr/>
      <dgm:t>
        <a:bodyPr/>
        <a:lstStyle/>
        <a:p>
          <a:endParaRPr lang="en-US"/>
        </a:p>
      </dgm:t>
    </dgm:pt>
    <dgm:pt modelId="{8C66DF24-E83D-46A0-A8E8-7E3865A1D8C7}" type="pres">
      <dgm:prSet presAssocID="{56F4D13E-16F0-43A2-9EA9-855406364726}" presName="Name0" presStyleCnt="0">
        <dgm:presLayoutVars>
          <dgm:dir/>
          <dgm:animLvl val="lvl"/>
          <dgm:resizeHandles val="exact"/>
        </dgm:presLayoutVars>
      </dgm:prSet>
      <dgm:spPr/>
    </dgm:pt>
    <dgm:pt modelId="{C64F9F9D-EAEB-44DC-924E-23B3274A0E9E}" type="pres">
      <dgm:prSet presAssocID="{B634AE14-33DD-46F7-A1B3-C281AA3C9BB3}" presName="boxAndChildren" presStyleCnt="0"/>
      <dgm:spPr/>
    </dgm:pt>
    <dgm:pt modelId="{9A3DF537-CDBE-4E5C-960E-7AC409203EC4}" type="pres">
      <dgm:prSet presAssocID="{B634AE14-33DD-46F7-A1B3-C281AA3C9BB3}" presName="parentTextBox" presStyleLbl="node1" presStyleIdx="0" presStyleCnt="4"/>
      <dgm:spPr/>
    </dgm:pt>
    <dgm:pt modelId="{85FBCD86-3B51-4AB9-A884-B5BB390BA70F}" type="pres">
      <dgm:prSet presAssocID="{EB1AFE92-2901-4DC8-A399-AE42FE8A0FFA}" presName="sp" presStyleCnt="0"/>
      <dgm:spPr/>
    </dgm:pt>
    <dgm:pt modelId="{D65FB8FD-35BE-4638-A4FC-F4E93E0DBC6E}" type="pres">
      <dgm:prSet presAssocID="{4597E47E-4AD4-4EB8-892B-795A60EC580D}" presName="arrowAndChildren" presStyleCnt="0"/>
      <dgm:spPr/>
    </dgm:pt>
    <dgm:pt modelId="{DAE675B7-7A62-4647-8241-DD67DD7F222B}" type="pres">
      <dgm:prSet presAssocID="{4597E47E-4AD4-4EB8-892B-795A60EC580D}" presName="parentTextArrow" presStyleLbl="node1" presStyleIdx="0" presStyleCnt="4"/>
      <dgm:spPr/>
    </dgm:pt>
    <dgm:pt modelId="{FC43739B-5CF0-4021-9EF5-68A75914C75F}" type="pres">
      <dgm:prSet presAssocID="{4597E47E-4AD4-4EB8-892B-795A60EC580D}" presName="arrow" presStyleLbl="node1" presStyleIdx="1" presStyleCnt="4"/>
      <dgm:spPr/>
    </dgm:pt>
    <dgm:pt modelId="{A858599D-C6D0-495A-AD8D-362D1A22B60A}" type="pres">
      <dgm:prSet presAssocID="{4597E47E-4AD4-4EB8-892B-795A60EC580D}" presName="descendantArrow" presStyleCnt="0"/>
      <dgm:spPr/>
    </dgm:pt>
    <dgm:pt modelId="{3039707F-67A9-4DD2-802D-01B9ECB2E24F}" type="pres">
      <dgm:prSet presAssocID="{E86703FB-BDD5-415A-9BB6-5215A25EC955}" presName="childTextArrow" presStyleLbl="fgAccFollowNode1" presStyleIdx="0" presStyleCnt="3">
        <dgm:presLayoutVars>
          <dgm:bulletEnabled val="1"/>
        </dgm:presLayoutVars>
      </dgm:prSet>
      <dgm:spPr/>
    </dgm:pt>
    <dgm:pt modelId="{517886B6-620F-4755-B546-7F2C3D554D0A}" type="pres">
      <dgm:prSet presAssocID="{C0081A9C-8F47-420A-A4D6-B74EBAC6E804}" presName="childTextArrow" presStyleLbl="fgAccFollowNode1" presStyleIdx="1" presStyleCnt="3">
        <dgm:presLayoutVars>
          <dgm:bulletEnabled val="1"/>
        </dgm:presLayoutVars>
      </dgm:prSet>
      <dgm:spPr/>
    </dgm:pt>
    <dgm:pt modelId="{CF9578DF-A116-4003-984D-78909BDD3692}" type="pres">
      <dgm:prSet presAssocID="{8B626A31-6D72-4A1F-8611-76186A4ABEEE}" presName="childTextArrow" presStyleLbl="fgAccFollowNode1" presStyleIdx="2" presStyleCnt="3">
        <dgm:presLayoutVars>
          <dgm:bulletEnabled val="1"/>
        </dgm:presLayoutVars>
      </dgm:prSet>
      <dgm:spPr/>
    </dgm:pt>
    <dgm:pt modelId="{3941FBCF-5227-4560-B6F2-FD9AA6436EEC}" type="pres">
      <dgm:prSet presAssocID="{2B932150-AA35-4CD3-86AD-6F892E33393E}" presName="sp" presStyleCnt="0"/>
      <dgm:spPr/>
    </dgm:pt>
    <dgm:pt modelId="{8FAC7700-2D14-4AAC-A262-29B015E8FBDF}" type="pres">
      <dgm:prSet presAssocID="{C21880BF-1988-4093-8CF4-41EE6A918A31}" presName="arrowAndChildren" presStyleCnt="0"/>
      <dgm:spPr/>
    </dgm:pt>
    <dgm:pt modelId="{CEC4226D-9E02-4A37-9631-C37C31F10F37}" type="pres">
      <dgm:prSet presAssocID="{C21880BF-1988-4093-8CF4-41EE6A918A31}" presName="parentTextArrow" presStyleLbl="node1" presStyleIdx="2" presStyleCnt="4"/>
      <dgm:spPr/>
    </dgm:pt>
    <dgm:pt modelId="{89475CD8-6430-4EC3-8E7C-DF505A086DD3}" type="pres">
      <dgm:prSet presAssocID="{F7A35D06-8FBF-4653-A38D-04BE546800E5}" presName="sp" presStyleCnt="0"/>
      <dgm:spPr/>
    </dgm:pt>
    <dgm:pt modelId="{3347F06A-D17C-4F01-9BD7-C38FAF03819D}" type="pres">
      <dgm:prSet presAssocID="{7C7F15E2-4624-4B5E-A0F0-27BE74062EED}" presName="arrowAndChildren" presStyleCnt="0"/>
      <dgm:spPr/>
    </dgm:pt>
    <dgm:pt modelId="{31B4E515-09E3-4209-B292-A656485606CB}" type="pres">
      <dgm:prSet presAssocID="{7C7F15E2-4624-4B5E-A0F0-27BE74062EED}" presName="parentTextArrow" presStyleLbl="node1" presStyleIdx="3" presStyleCnt="4"/>
      <dgm:spPr/>
    </dgm:pt>
  </dgm:ptLst>
  <dgm:cxnLst>
    <dgm:cxn modelId="{314EF409-656F-4343-903A-CEC56DA9FEF7}" srcId="{56F4D13E-16F0-43A2-9EA9-855406364726}" destId="{4597E47E-4AD4-4EB8-892B-795A60EC580D}" srcOrd="2" destOrd="0" parTransId="{96B46913-7C3B-4E3F-A3D9-F3B625FA99C5}" sibTransId="{EB1AFE92-2901-4DC8-A399-AE42FE8A0FFA}"/>
    <dgm:cxn modelId="{62298B1B-72F4-440A-91B5-857F3440D429}" srcId="{56F4D13E-16F0-43A2-9EA9-855406364726}" destId="{7C7F15E2-4624-4B5E-A0F0-27BE74062EED}" srcOrd="0" destOrd="0" parTransId="{03702495-BD62-4DD5-BD16-7AE4A3014BB9}" sibTransId="{F7A35D06-8FBF-4653-A38D-04BE546800E5}"/>
    <dgm:cxn modelId="{416B1C5F-34EC-40AD-9FE7-5E683D9B9FC9}" type="presOf" srcId="{4597E47E-4AD4-4EB8-892B-795A60EC580D}" destId="{FC43739B-5CF0-4021-9EF5-68A75914C75F}" srcOrd="1" destOrd="0" presId="urn:microsoft.com/office/officeart/2005/8/layout/process4"/>
    <dgm:cxn modelId="{BE2EF553-452A-43A4-8A13-8FE99D12633E}" srcId="{4597E47E-4AD4-4EB8-892B-795A60EC580D}" destId="{E86703FB-BDD5-415A-9BB6-5215A25EC955}" srcOrd="0" destOrd="0" parTransId="{ED94805E-F92B-4A9F-9E03-DA2F49601BE7}" sibTransId="{CB283307-E24E-4992-BFAD-0AEB60089B5F}"/>
    <dgm:cxn modelId="{EC6F2076-A36C-41AA-AD65-D36E9D7C407D}" srcId="{56F4D13E-16F0-43A2-9EA9-855406364726}" destId="{C21880BF-1988-4093-8CF4-41EE6A918A31}" srcOrd="1" destOrd="0" parTransId="{85939704-8D5A-4368-8CB6-B69E306228E8}" sibTransId="{2B932150-AA35-4CD3-86AD-6F892E33393E}"/>
    <dgm:cxn modelId="{ADFDEB96-788B-49DF-B0CA-4355C9BAC1DC}" type="presOf" srcId="{C0081A9C-8F47-420A-A4D6-B74EBAC6E804}" destId="{517886B6-620F-4755-B546-7F2C3D554D0A}" srcOrd="0" destOrd="0" presId="urn:microsoft.com/office/officeart/2005/8/layout/process4"/>
    <dgm:cxn modelId="{146AFDA7-EFBC-4D5B-AEC3-DF349D9E5A0E}" type="presOf" srcId="{B634AE14-33DD-46F7-A1B3-C281AA3C9BB3}" destId="{9A3DF537-CDBE-4E5C-960E-7AC409203EC4}" srcOrd="0" destOrd="0" presId="urn:microsoft.com/office/officeart/2005/8/layout/process4"/>
    <dgm:cxn modelId="{4305C2AB-F250-481C-A0D3-78F162DED487}" type="presOf" srcId="{C21880BF-1988-4093-8CF4-41EE6A918A31}" destId="{CEC4226D-9E02-4A37-9631-C37C31F10F37}" srcOrd="0" destOrd="0" presId="urn:microsoft.com/office/officeart/2005/8/layout/process4"/>
    <dgm:cxn modelId="{C566F6AD-C596-4C49-8514-D68598284D6C}" type="presOf" srcId="{E86703FB-BDD5-415A-9BB6-5215A25EC955}" destId="{3039707F-67A9-4DD2-802D-01B9ECB2E24F}" srcOrd="0" destOrd="0" presId="urn:microsoft.com/office/officeart/2005/8/layout/process4"/>
    <dgm:cxn modelId="{0F874AB6-F1AB-4184-BA53-8F28FE89DCA5}" srcId="{56F4D13E-16F0-43A2-9EA9-855406364726}" destId="{B634AE14-33DD-46F7-A1B3-C281AA3C9BB3}" srcOrd="3" destOrd="0" parTransId="{BF4A6CD3-476C-4518-A11D-B8427E428A53}" sibTransId="{2B0DE1AC-18D7-455B-B7D9-CD466E677AC4}"/>
    <dgm:cxn modelId="{98E82FBB-825C-4870-B81A-DC52185B2F86}" type="presOf" srcId="{4597E47E-4AD4-4EB8-892B-795A60EC580D}" destId="{DAE675B7-7A62-4647-8241-DD67DD7F222B}" srcOrd="0" destOrd="0" presId="urn:microsoft.com/office/officeart/2005/8/layout/process4"/>
    <dgm:cxn modelId="{16A9DEC3-B406-4A30-85D8-06FBFC6FBDA2}" type="presOf" srcId="{7C7F15E2-4624-4B5E-A0F0-27BE74062EED}" destId="{31B4E515-09E3-4209-B292-A656485606CB}" srcOrd="0" destOrd="0" presId="urn:microsoft.com/office/officeart/2005/8/layout/process4"/>
    <dgm:cxn modelId="{39037FD4-7D03-4424-81A7-72B5E8678DAD}" type="presOf" srcId="{8B626A31-6D72-4A1F-8611-76186A4ABEEE}" destId="{CF9578DF-A116-4003-984D-78909BDD3692}" srcOrd="0" destOrd="0" presId="urn:microsoft.com/office/officeart/2005/8/layout/process4"/>
    <dgm:cxn modelId="{8399EAF8-73FA-42F3-AADE-CEFFDCB83E59}" type="presOf" srcId="{56F4D13E-16F0-43A2-9EA9-855406364726}" destId="{8C66DF24-E83D-46A0-A8E8-7E3865A1D8C7}" srcOrd="0" destOrd="0" presId="urn:microsoft.com/office/officeart/2005/8/layout/process4"/>
    <dgm:cxn modelId="{4611FFF8-EC42-4019-8AB8-933141E488F8}" srcId="{4597E47E-4AD4-4EB8-892B-795A60EC580D}" destId="{C0081A9C-8F47-420A-A4D6-B74EBAC6E804}" srcOrd="1" destOrd="0" parTransId="{AADE5EE8-8546-4337-ADAE-038D2F6811FB}" sibTransId="{DF598D62-4DAE-4E15-B38C-FE81272C7C27}"/>
    <dgm:cxn modelId="{F4C07DF9-D4D4-47A8-8499-37A628AE3E35}" srcId="{4597E47E-4AD4-4EB8-892B-795A60EC580D}" destId="{8B626A31-6D72-4A1F-8611-76186A4ABEEE}" srcOrd="2" destOrd="0" parTransId="{F0830626-703C-4309-B8DB-BAED0DAE0CBF}" sibTransId="{72C15091-A202-4661-AF05-B64361987940}"/>
    <dgm:cxn modelId="{7AF75531-DA08-4B94-8CF7-94D58AFE9286}" type="presParOf" srcId="{8C66DF24-E83D-46A0-A8E8-7E3865A1D8C7}" destId="{C64F9F9D-EAEB-44DC-924E-23B3274A0E9E}" srcOrd="0" destOrd="0" presId="urn:microsoft.com/office/officeart/2005/8/layout/process4"/>
    <dgm:cxn modelId="{F84A4476-25B7-420E-AC57-19DB01396668}" type="presParOf" srcId="{C64F9F9D-EAEB-44DC-924E-23B3274A0E9E}" destId="{9A3DF537-CDBE-4E5C-960E-7AC409203EC4}" srcOrd="0" destOrd="0" presId="urn:microsoft.com/office/officeart/2005/8/layout/process4"/>
    <dgm:cxn modelId="{8C5FE400-64F5-4B4A-AB90-A21E5A4C2270}" type="presParOf" srcId="{8C66DF24-E83D-46A0-A8E8-7E3865A1D8C7}" destId="{85FBCD86-3B51-4AB9-A884-B5BB390BA70F}" srcOrd="1" destOrd="0" presId="urn:microsoft.com/office/officeart/2005/8/layout/process4"/>
    <dgm:cxn modelId="{5A549BB5-BAEB-4038-9F71-36EA937456D1}" type="presParOf" srcId="{8C66DF24-E83D-46A0-A8E8-7E3865A1D8C7}" destId="{D65FB8FD-35BE-4638-A4FC-F4E93E0DBC6E}" srcOrd="2" destOrd="0" presId="urn:microsoft.com/office/officeart/2005/8/layout/process4"/>
    <dgm:cxn modelId="{BCDE77A8-42D7-4966-A594-9EDE1E49C1B1}" type="presParOf" srcId="{D65FB8FD-35BE-4638-A4FC-F4E93E0DBC6E}" destId="{DAE675B7-7A62-4647-8241-DD67DD7F222B}" srcOrd="0" destOrd="0" presId="urn:microsoft.com/office/officeart/2005/8/layout/process4"/>
    <dgm:cxn modelId="{74862355-5D1E-4597-82F5-6EB543D38D0E}" type="presParOf" srcId="{D65FB8FD-35BE-4638-A4FC-F4E93E0DBC6E}" destId="{FC43739B-5CF0-4021-9EF5-68A75914C75F}" srcOrd="1" destOrd="0" presId="urn:microsoft.com/office/officeart/2005/8/layout/process4"/>
    <dgm:cxn modelId="{985C43BA-2E66-4B31-B56F-6C3411CACDB4}" type="presParOf" srcId="{D65FB8FD-35BE-4638-A4FC-F4E93E0DBC6E}" destId="{A858599D-C6D0-495A-AD8D-362D1A22B60A}" srcOrd="2" destOrd="0" presId="urn:microsoft.com/office/officeart/2005/8/layout/process4"/>
    <dgm:cxn modelId="{28FC1BC7-A72A-49B8-92EA-2E9AC93AEF99}" type="presParOf" srcId="{A858599D-C6D0-495A-AD8D-362D1A22B60A}" destId="{3039707F-67A9-4DD2-802D-01B9ECB2E24F}" srcOrd="0" destOrd="0" presId="urn:microsoft.com/office/officeart/2005/8/layout/process4"/>
    <dgm:cxn modelId="{C676C60B-504B-4C24-996C-F44A0237FD65}" type="presParOf" srcId="{A858599D-C6D0-495A-AD8D-362D1A22B60A}" destId="{517886B6-620F-4755-B546-7F2C3D554D0A}" srcOrd="1" destOrd="0" presId="urn:microsoft.com/office/officeart/2005/8/layout/process4"/>
    <dgm:cxn modelId="{78E4E461-219D-43B5-A181-AD02209D5221}" type="presParOf" srcId="{A858599D-C6D0-495A-AD8D-362D1A22B60A}" destId="{CF9578DF-A116-4003-984D-78909BDD3692}" srcOrd="2" destOrd="0" presId="urn:microsoft.com/office/officeart/2005/8/layout/process4"/>
    <dgm:cxn modelId="{CA3137FE-677E-487D-A16F-B5BB1E5C9EA1}" type="presParOf" srcId="{8C66DF24-E83D-46A0-A8E8-7E3865A1D8C7}" destId="{3941FBCF-5227-4560-B6F2-FD9AA6436EEC}" srcOrd="3" destOrd="0" presId="urn:microsoft.com/office/officeart/2005/8/layout/process4"/>
    <dgm:cxn modelId="{E19805BC-773C-4897-88E9-50288F09FB11}" type="presParOf" srcId="{8C66DF24-E83D-46A0-A8E8-7E3865A1D8C7}" destId="{8FAC7700-2D14-4AAC-A262-29B015E8FBDF}" srcOrd="4" destOrd="0" presId="urn:microsoft.com/office/officeart/2005/8/layout/process4"/>
    <dgm:cxn modelId="{D9B096B2-601E-4BCF-A534-AF906C82C053}" type="presParOf" srcId="{8FAC7700-2D14-4AAC-A262-29B015E8FBDF}" destId="{CEC4226D-9E02-4A37-9631-C37C31F10F37}" srcOrd="0" destOrd="0" presId="urn:microsoft.com/office/officeart/2005/8/layout/process4"/>
    <dgm:cxn modelId="{A3A838BF-33FC-4469-84CD-247C8282AF1D}" type="presParOf" srcId="{8C66DF24-E83D-46A0-A8E8-7E3865A1D8C7}" destId="{89475CD8-6430-4EC3-8E7C-DF505A086DD3}" srcOrd="5" destOrd="0" presId="urn:microsoft.com/office/officeart/2005/8/layout/process4"/>
    <dgm:cxn modelId="{607C6AEC-7929-425B-BF5D-9828E7C3856D}" type="presParOf" srcId="{8C66DF24-E83D-46A0-A8E8-7E3865A1D8C7}" destId="{3347F06A-D17C-4F01-9BD7-C38FAF03819D}" srcOrd="6" destOrd="0" presId="urn:microsoft.com/office/officeart/2005/8/layout/process4"/>
    <dgm:cxn modelId="{A6402F30-3D0B-4F83-9539-0AB063A22926}" type="presParOf" srcId="{3347F06A-D17C-4F01-9BD7-C38FAF03819D}" destId="{31B4E515-09E3-4209-B292-A656485606C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029376-D0AB-49DF-8323-579CA43264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4E41A44-35EA-4069-97EB-56E72E118D1D}">
      <dgm:prSet/>
      <dgm:spPr/>
      <dgm:t>
        <a:bodyPr/>
        <a:lstStyle/>
        <a:p>
          <a:r>
            <a:rPr lang="nb-NO" b="1"/>
            <a:t>PLAN </a:t>
          </a:r>
          <a:r>
            <a:rPr lang="nb-NO" b="1">
              <a:sym typeface="Wingdings" panose="05000000000000000000" pitchFamily="2" charset="2"/>
            </a:rPr>
            <a:t></a:t>
          </a:r>
          <a:r>
            <a:rPr lang="nb-NO" b="1"/>
            <a:t> ACT </a:t>
          </a:r>
          <a:r>
            <a:rPr lang="nb-NO" b="1">
              <a:sym typeface="Wingdings" panose="05000000000000000000" pitchFamily="2" charset="2"/>
            </a:rPr>
            <a:t></a:t>
          </a:r>
          <a:r>
            <a:rPr lang="nb-NO" b="1"/>
            <a:t> OBSERVE </a:t>
          </a:r>
          <a:r>
            <a:rPr lang="nb-NO" b="1">
              <a:sym typeface="Wingdings" panose="05000000000000000000" pitchFamily="2" charset="2"/>
            </a:rPr>
            <a:t></a:t>
          </a:r>
          <a:r>
            <a:rPr lang="nb-NO" b="1"/>
            <a:t> REFLECT</a:t>
          </a:r>
          <a:r>
            <a:rPr lang="nb-NO" b="1">
              <a:sym typeface="Wingdings" panose="05000000000000000000" pitchFamily="2" charset="2"/>
            </a:rPr>
            <a:t></a:t>
          </a:r>
          <a:r>
            <a:rPr lang="nb-NO" b="1"/>
            <a:t>RECORD</a:t>
          </a:r>
          <a:endParaRPr lang="en-US"/>
        </a:p>
      </dgm:t>
    </dgm:pt>
    <dgm:pt modelId="{B4A111E5-C6BF-4792-9304-0053AB7E8458}" type="parTrans" cxnId="{F91069DF-FF8A-4FF8-AA5E-13830864757A}">
      <dgm:prSet/>
      <dgm:spPr/>
      <dgm:t>
        <a:bodyPr/>
        <a:lstStyle/>
        <a:p>
          <a:endParaRPr lang="en-US"/>
        </a:p>
      </dgm:t>
    </dgm:pt>
    <dgm:pt modelId="{FC8A5FE2-8F60-4623-B75D-3E879BFE3B94}" type="sibTrans" cxnId="{F91069DF-FF8A-4FF8-AA5E-13830864757A}">
      <dgm:prSet/>
      <dgm:spPr/>
      <dgm:t>
        <a:bodyPr/>
        <a:lstStyle/>
        <a:p>
          <a:endParaRPr lang="en-US"/>
        </a:p>
      </dgm:t>
    </dgm:pt>
    <dgm:pt modelId="{C21D953B-82B3-429A-98C7-E2888BDA8D46}">
      <dgm:prSet/>
      <dgm:spPr/>
      <dgm:t>
        <a:bodyPr/>
        <a:lstStyle/>
        <a:p>
          <a:r>
            <a:rPr lang="nb-NO" b="1"/>
            <a:t>(Repeat often)</a:t>
          </a:r>
          <a:endParaRPr lang="en-US"/>
        </a:p>
      </dgm:t>
    </dgm:pt>
    <dgm:pt modelId="{56C63856-A3A3-4982-A431-018CF40A2844}" type="parTrans" cxnId="{BCBB91FC-1119-4DE7-8A35-081692E990A3}">
      <dgm:prSet/>
      <dgm:spPr/>
      <dgm:t>
        <a:bodyPr/>
        <a:lstStyle/>
        <a:p>
          <a:endParaRPr lang="en-US"/>
        </a:p>
      </dgm:t>
    </dgm:pt>
    <dgm:pt modelId="{425B149A-DDE0-4C82-9130-60702D523AA4}" type="sibTrans" cxnId="{BCBB91FC-1119-4DE7-8A35-081692E990A3}">
      <dgm:prSet/>
      <dgm:spPr/>
      <dgm:t>
        <a:bodyPr/>
        <a:lstStyle/>
        <a:p>
          <a:endParaRPr lang="en-US"/>
        </a:p>
      </dgm:t>
    </dgm:pt>
    <dgm:pt modelId="{64CE67EF-92FB-4745-ACF9-D8D2586288A8}" type="pres">
      <dgm:prSet presAssocID="{B4029376-D0AB-49DF-8323-579CA43264C5}" presName="root" presStyleCnt="0">
        <dgm:presLayoutVars>
          <dgm:dir/>
          <dgm:resizeHandles val="exact"/>
        </dgm:presLayoutVars>
      </dgm:prSet>
      <dgm:spPr/>
    </dgm:pt>
    <dgm:pt modelId="{4F153258-351D-40CF-B89E-03AAEFD02E36}" type="pres">
      <dgm:prSet presAssocID="{04E41A44-35EA-4069-97EB-56E72E118D1D}" presName="compNode" presStyleCnt="0"/>
      <dgm:spPr/>
    </dgm:pt>
    <dgm:pt modelId="{E7E3866B-F3D4-4E56-A912-0E8BAC7193E7}" type="pres">
      <dgm:prSet presAssocID="{04E41A44-35EA-4069-97EB-56E72E118D1D}" presName="bgRect" presStyleLbl="bgShp" presStyleIdx="0" presStyleCnt="2"/>
      <dgm:spPr/>
    </dgm:pt>
    <dgm:pt modelId="{E1DF59A5-0C61-482F-A5CC-5031F39FA199}" type="pres">
      <dgm:prSet presAssocID="{04E41A44-35EA-4069-97EB-56E72E118D1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Øye"/>
        </a:ext>
      </dgm:extLst>
    </dgm:pt>
    <dgm:pt modelId="{04E395D0-6E7F-4A2E-B236-60A67B90F2E3}" type="pres">
      <dgm:prSet presAssocID="{04E41A44-35EA-4069-97EB-56E72E118D1D}" presName="spaceRect" presStyleCnt="0"/>
      <dgm:spPr/>
    </dgm:pt>
    <dgm:pt modelId="{4B96CB83-D3E3-4CD4-9C3A-36EFE2752E81}" type="pres">
      <dgm:prSet presAssocID="{04E41A44-35EA-4069-97EB-56E72E118D1D}" presName="parTx" presStyleLbl="revTx" presStyleIdx="0" presStyleCnt="2">
        <dgm:presLayoutVars>
          <dgm:chMax val="0"/>
          <dgm:chPref val="0"/>
        </dgm:presLayoutVars>
      </dgm:prSet>
      <dgm:spPr/>
    </dgm:pt>
    <dgm:pt modelId="{4A37F789-82EC-496E-983F-DB9CFD5B38CF}" type="pres">
      <dgm:prSet presAssocID="{FC8A5FE2-8F60-4623-B75D-3E879BFE3B94}" presName="sibTrans" presStyleCnt="0"/>
      <dgm:spPr/>
    </dgm:pt>
    <dgm:pt modelId="{AEF248AC-087B-41D6-82FA-C693120C1AAB}" type="pres">
      <dgm:prSet presAssocID="{C21D953B-82B3-429A-98C7-E2888BDA8D46}" presName="compNode" presStyleCnt="0"/>
      <dgm:spPr/>
    </dgm:pt>
    <dgm:pt modelId="{EFB02D25-FD59-4C34-9AE2-D0D4E7DB3593}" type="pres">
      <dgm:prSet presAssocID="{C21D953B-82B3-429A-98C7-E2888BDA8D46}" presName="bgRect" presStyleLbl="bgShp" presStyleIdx="1" presStyleCnt="2"/>
      <dgm:spPr/>
    </dgm:pt>
    <dgm:pt modelId="{A14E61A1-2CC4-456E-B43B-E7462CA46793}" type="pres">
      <dgm:prSet presAssocID="{C21D953B-82B3-429A-98C7-E2888BDA8D4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92C8E11F-E2F6-4745-90C9-FA035F7183AF}" type="pres">
      <dgm:prSet presAssocID="{C21D953B-82B3-429A-98C7-E2888BDA8D46}" presName="spaceRect" presStyleCnt="0"/>
      <dgm:spPr/>
    </dgm:pt>
    <dgm:pt modelId="{4A66F61A-817A-43DA-97A0-801122BBD822}" type="pres">
      <dgm:prSet presAssocID="{C21D953B-82B3-429A-98C7-E2888BDA8D4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5836CC1-5A2F-43BC-B3C1-3FF17535F120}" type="presOf" srcId="{04E41A44-35EA-4069-97EB-56E72E118D1D}" destId="{4B96CB83-D3E3-4CD4-9C3A-36EFE2752E81}" srcOrd="0" destOrd="0" presId="urn:microsoft.com/office/officeart/2018/2/layout/IconVerticalSolidList"/>
    <dgm:cxn modelId="{3A53C3DD-B492-4013-A66C-9BE427E69FD6}" type="presOf" srcId="{B4029376-D0AB-49DF-8323-579CA43264C5}" destId="{64CE67EF-92FB-4745-ACF9-D8D2586288A8}" srcOrd="0" destOrd="0" presId="urn:microsoft.com/office/officeart/2018/2/layout/IconVerticalSolidList"/>
    <dgm:cxn modelId="{F91069DF-FF8A-4FF8-AA5E-13830864757A}" srcId="{B4029376-D0AB-49DF-8323-579CA43264C5}" destId="{04E41A44-35EA-4069-97EB-56E72E118D1D}" srcOrd="0" destOrd="0" parTransId="{B4A111E5-C6BF-4792-9304-0053AB7E8458}" sibTransId="{FC8A5FE2-8F60-4623-B75D-3E879BFE3B94}"/>
    <dgm:cxn modelId="{D01A85EE-7C8A-4294-9B0F-4FCEA810CD47}" type="presOf" srcId="{C21D953B-82B3-429A-98C7-E2888BDA8D46}" destId="{4A66F61A-817A-43DA-97A0-801122BBD822}" srcOrd="0" destOrd="0" presId="urn:microsoft.com/office/officeart/2018/2/layout/IconVerticalSolidList"/>
    <dgm:cxn modelId="{BCBB91FC-1119-4DE7-8A35-081692E990A3}" srcId="{B4029376-D0AB-49DF-8323-579CA43264C5}" destId="{C21D953B-82B3-429A-98C7-E2888BDA8D46}" srcOrd="1" destOrd="0" parTransId="{56C63856-A3A3-4982-A431-018CF40A2844}" sibTransId="{425B149A-DDE0-4C82-9130-60702D523AA4}"/>
    <dgm:cxn modelId="{2B39A833-68DB-4038-99A3-3C2C378AB403}" type="presParOf" srcId="{64CE67EF-92FB-4745-ACF9-D8D2586288A8}" destId="{4F153258-351D-40CF-B89E-03AAEFD02E36}" srcOrd="0" destOrd="0" presId="urn:microsoft.com/office/officeart/2018/2/layout/IconVerticalSolidList"/>
    <dgm:cxn modelId="{877480C9-CB36-472E-AA9F-70EB7FB26838}" type="presParOf" srcId="{4F153258-351D-40CF-B89E-03AAEFD02E36}" destId="{E7E3866B-F3D4-4E56-A912-0E8BAC7193E7}" srcOrd="0" destOrd="0" presId="urn:microsoft.com/office/officeart/2018/2/layout/IconVerticalSolidList"/>
    <dgm:cxn modelId="{608B7872-E534-4519-AA1B-A0DA67AA1DBC}" type="presParOf" srcId="{4F153258-351D-40CF-B89E-03AAEFD02E36}" destId="{E1DF59A5-0C61-482F-A5CC-5031F39FA199}" srcOrd="1" destOrd="0" presId="urn:microsoft.com/office/officeart/2018/2/layout/IconVerticalSolidList"/>
    <dgm:cxn modelId="{E5B871AD-1DC3-4E18-B838-29BA4990FF6D}" type="presParOf" srcId="{4F153258-351D-40CF-B89E-03AAEFD02E36}" destId="{04E395D0-6E7F-4A2E-B236-60A67B90F2E3}" srcOrd="2" destOrd="0" presId="urn:microsoft.com/office/officeart/2018/2/layout/IconVerticalSolidList"/>
    <dgm:cxn modelId="{66B3A8A8-BA31-4439-83BB-2A59C7380944}" type="presParOf" srcId="{4F153258-351D-40CF-B89E-03AAEFD02E36}" destId="{4B96CB83-D3E3-4CD4-9C3A-36EFE2752E81}" srcOrd="3" destOrd="0" presId="urn:microsoft.com/office/officeart/2018/2/layout/IconVerticalSolidList"/>
    <dgm:cxn modelId="{5B387076-DA12-4F4C-B5F9-F639B704C1E6}" type="presParOf" srcId="{64CE67EF-92FB-4745-ACF9-D8D2586288A8}" destId="{4A37F789-82EC-496E-983F-DB9CFD5B38CF}" srcOrd="1" destOrd="0" presId="urn:microsoft.com/office/officeart/2018/2/layout/IconVerticalSolidList"/>
    <dgm:cxn modelId="{C84E0AAC-87C4-474A-A732-71F294A85EB2}" type="presParOf" srcId="{64CE67EF-92FB-4745-ACF9-D8D2586288A8}" destId="{AEF248AC-087B-41D6-82FA-C693120C1AAB}" srcOrd="2" destOrd="0" presId="urn:microsoft.com/office/officeart/2018/2/layout/IconVerticalSolidList"/>
    <dgm:cxn modelId="{815C8AF4-062F-454B-BCF5-3BA092CB3FEB}" type="presParOf" srcId="{AEF248AC-087B-41D6-82FA-C693120C1AAB}" destId="{EFB02D25-FD59-4C34-9AE2-D0D4E7DB3593}" srcOrd="0" destOrd="0" presId="urn:microsoft.com/office/officeart/2018/2/layout/IconVerticalSolidList"/>
    <dgm:cxn modelId="{B3344B0B-2460-4156-992F-8953A05369F1}" type="presParOf" srcId="{AEF248AC-087B-41D6-82FA-C693120C1AAB}" destId="{A14E61A1-2CC4-456E-B43B-E7462CA46793}" srcOrd="1" destOrd="0" presId="urn:microsoft.com/office/officeart/2018/2/layout/IconVerticalSolidList"/>
    <dgm:cxn modelId="{FF5B101D-A974-4D89-B94D-5DF6B2B654DF}" type="presParOf" srcId="{AEF248AC-087B-41D6-82FA-C693120C1AAB}" destId="{92C8E11F-E2F6-4745-90C9-FA035F7183AF}" srcOrd="2" destOrd="0" presId="urn:microsoft.com/office/officeart/2018/2/layout/IconVerticalSolidList"/>
    <dgm:cxn modelId="{B541BA1B-3F53-459C-901D-CB2D82328007}" type="presParOf" srcId="{AEF248AC-087B-41D6-82FA-C693120C1AAB}" destId="{4A66F61A-817A-43DA-97A0-801122BBD8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A9862-2574-4B9A-A0C7-55FB501C6AE5}">
      <dsp:nvSpPr>
        <dsp:cNvPr id="0" name=""/>
        <dsp:cNvSpPr/>
      </dsp:nvSpPr>
      <dsp:spPr>
        <a:xfrm>
          <a:off x="0" y="328389"/>
          <a:ext cx="6832212" cy="2246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/>
            <a:t>To help students develop the characteristics of the Learner Profile</a:t>
          </a:r>
          <a:endParaRPr lang="en-US" sz="4000" kern="1200"/>
        </a:p>
      </dsp:txBody>
      <dsp:txXfrm>
        <a:off x="109660" y="438049"/>
        <a:ext cx="6612892" cy="2027080"/>
      </dsp:txXfrm>
    </dsp:sp>
    <dsp:sp modelId="{494F4A30-799E-48AF-923A-2C2F6C4250E1}">
      <dsp:nvSpPr>
        <dsp:cNvPr id="0" name=""/>
        <dsp:cNvSpPr/>
      </dsp:nvSpPr>
      <dsp:spPr>
        <a:xfrm>
          <a:off x="0" y="2689989"/>
          <a:ext cx="6832212" cy="22464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/>
            <a:t>To help students to learn through doing:  </a:t>
          </a:r>
          <a:r>
            <a:rPr lang="nb-NO" sz="4000" u="sng" kern="1200"/>
            <a:t>Experiential</a:t>
          </a:r>
          <a:r>
            <a:rPr lang="nb-NO" sz="4000" kern="1200"/>
            <a:t> Learning</a:t>
          </a:r>
          <a:endParaRPr lang="en-US" sz="4000" kern="1200"/>
        </a:p>
      </dsp:txBody>
      <dsp:txXfrm>
        <a:off x="109660" y="2799649"/>
        <a:ext cx="6612892" cy="2027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DF537-CDBE-4E5C-960E-7AC409203EC4}">
      <dsp:nvSpPr>
        <dsp:cNvPr id="0" name=""/>
        <dsp:cNvSpPr/>
      </dsp:nvSpPr>
      <dsp:spPr>
        <a:xfrm>
          <a:off x="0" y="4318259"/>
          <a:ext cx="6832212" cy="9447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 err="1"/>
            <a:t>Recorded</a:t>
          </a:r>
          <a:r>
            <a:rPr lang="nb-NO" sz="1800" kern="1200" dirty="0"/>
            <a:t> in </a:t>
          </a:r>
          <a:r>
            <a:rPr lang="nb-NO" sz="1800" kern="1200" dirty="0" err="1"/>
            <a:t>the</a:t>
          </a:r>
          <a:r>
            <a:rPr lang="nb-NO" sz="1800" kern="1200" dirty="0"/>
            <a:t> CAS Portfolio (</a:t>
          </a:r>
          <a:r>
            <a:rPr lang="nb-NO" sz="1800" kern="1200" dirty="0" err="1"/>
            <a:t>Managebac</a:t>
          </a:r>
          <a:r>
            <a:rPr lang="nb-NO" sz="1800" kern="1200" dirty="0"/>
            <a:t>)</a:t>
          </a:r>
          <a:endParaRPr lang="en-US" sz="1800" kern="1200" dirty="0"/>
        </a:p>
      </dsp:txBody>
      <dsp:txXfrm>
        <a:off x="0" y="4318259"/>
        <a:ext cx="6832212" cy="944729"/>
      </dsp:txXfrm>
    </dsp:sp>
    <dsp:sp modelId="{FC43739B-5CF0-4021-9EF5-68A75914C75F}">
      <dsp:nvSpPr>
        <dsp:cNvPr id="0" name=""/>
        <dsp:cNvSpPr/>
      </dsp:nvSpPr>
      <dsp:spPr>
        <a:xfrm rot="10800000">
          <a:off x="0" y="2879436"/>
          <a:ext cx="6832212" cy="1452994"/>
        </a:xfrm>
        <a:prstGeom prst="upArrowCallou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Experiences</a:t>
          </a:r>
          <a:endParaRPr lang="en-US" sz="1800" kern="1200"/>
        </a:p>
      </dsp:txBody>
      <dsp:txXfrm rot="-10800000">
        <a:off x="0" y="2879436"/>
        <a:ext cx="6832212" cy="510000"/>
      </dsp:txXfrm>
    </dsp:sp>
    <dsp:sp modelId="{3039707F-67A9-4DD2-802D-01B9ECB2E24F}">
      <dsp:nvSpPr>
        <dsp:cNvPr id="0" name=""/>
        <dsp:cNvSpPr/>
      </dsp:nvSpPr>
      <dsp:spPr>
        <a:xfrm>
          <a:off x="3336" y="3389437"/>
          <a:ext cx="2275179" cy="4344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Single experiences </a:t>
          </a:r>
          <a:endParaRPr lang="en-US" sz="1300" kern="1200"/>
        </a:p>
      </dsp:txBody>
      <dsp:txXfrm>
        <a:off x="3336" y="3389437"/>
        <a:ext cx="2275179" cy="434445"/>
      </dsp:txXfrm>
    </dsp:sp>
    <dsp:sp modelId="{517886B6-620F-4755-B546-7F2C3D554D0A}">
      <dsp:nvSpPr>
        <dsp:cNvPr id="0" name=""/>
        <dsp:cNvSpPr/>
      </dsp:nvSpPr>
      <dsp:spPr>
        <a:xfrm>
          <a:off x="2278516" y="3389437"/>
          <a:ext cx="2275179" cy="434445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Series of related experiences</a:t>
          </a:r>
          <a:endParaRPr lang="en-US" sz="1300" kern="1200"/>
        </a:p>
      </dsp:txBody>
      <dsp:txXfrm>
        <a:off x="2278516" y="3389437"/>
        <a:ext cx="2275179" cy="434445"/>
      </dsp:txXfrm>
    </dsp:sp>
    <dsp:sp modelId="{CF9578DF-A116-4003-984D-78909BDD3692}">
      <dsp:nvSpPr>
        <dsp:cNvPr id="0" name=""/>
        <dsp:cNvSpPr/>
      </dsp:nvSpPr>
      <dsp:spPr>
        <a:xfrm>
          <a:off x="4553695" y="3389437"/>
          <a:ext cx="2275179" cy="43444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CAS projects: collaborative, long-term (minimum 1 month)</a:t>
          </a:r>
          <a:endParaRPr lang="en-US" sz="1300" kern="1200"/>
        </a:p>
      </dsp:txBody>
      <dsp:txXfrm>
        <a:off x="4553695" y="3389437"/>
        <a:ext cx="2275179" cy="434445"/>
      </dsp:txXfrm>
    </dsp:sp>
    <dsp:sp modelId="{CEC4226D-9E02-4A37-9631-C37C31F10F37}">
      <dsp:nvSpPr>
        <dsp:cNvPr id="0" name=""/>
        <dsp:cNvSpPr/>
      </dsp:nvSpPr>
      <dsp:spPr>
        <a:xfrm rot="10800000">
          <a:off x="0" y="1440613"/>
          <a:ext cx="6832212" cy="1452994"/>
        </a:xfrm>
        <a:prstGeom prst="upArrowCallou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Experiences should demonstrate the Learning Outcomes and documented on ManageBac</a:t>
          </a:r>
          <a:endParaRPr lang="en-US" sz="1800" kern="1200"/>
        </a:p>
      </dsp:txBody>
      <dsp:txXfrm rot="10800000">
        <a:off x="0" y="1440613"/>
        <a:ext cx="6832212" cy="944112"/>
      </dsp:txXfrm>
    </dsp:sp>
    <dsp:sp modelId="{31B4E515-09E3-4209-B292-A656485606CB}">
      <dsp:nvSpPr>
        <dsp:cNvPr id="0" name=""/>
        <dsp:cNvSpPr/>
      </dsp:nvSpPr>
      <dsp:spPr>
        <a:xfrm rot="10800000">
          <a:off x="0" y="1789"/>
          <a:ext cx="6832212" cy="1452994"/>
        </a:xfrm>
        <a:prstGeom prst="upArrowCallou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Plan and have experiences that represent Creativity, Activity and Service</a:t>
          </a:r>
          <a:endParaRPr lang="en-US" sz="1800" kern="1200"/>
        </a:p>
      </dsp:txBody>
      <dsp:txXfrm rot="10800000">
        <a:off x="0" y="1789"/>
        <a:ext cx="6832212" cy="944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3866B-F3D4-4E56-A912-0E8BAC7193E7}">
      <dsp:nvSpPr>
        <dsp:cNvPr id="0" name=""/>
        <dsp:cNvSpPr/>
      </dsp:nvSpPr>
      <dsp:spPr>
        <a:xfrm>
          <a:off x="0" y="855526"/>
          <a:ext cx="6832212" cy="15794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F59A5-0C61-482F-A5CC-5031F39FA199}">
      <dsp:nvSpPr>
        <dsp:cNvPr id="0" name=""/>
        <dsp:cNvSpPr/>
      </dsp:nvSpPr>
      <dsp:spPr>
        <a:xfrm>
          <a:off x="477778" y="1210899"/>
          <a:ext cx="868688" cy="8686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6CB83-D3E3-4CD4-9C3A-36EFE2752E81}">
      <dsp:nvSpPr>
        <dsp:cNvPr id="0" name=""/>
        <dsp:cNvSpPr/>
      </dsp:nvSpPr>
      <dsp:spPr>
        <a:xfrm>
          <a:off x="1824245" y="855526"/>
          <a:ext cx="5007966" cy="157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7" tIns="167157" rIns="167157" bIns="1671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b="1" kern="1200"/>
            <a:t>PLAN </a:t>
          </a:r>
          <a:r>
            <a:rPr lang="nb-NO" sz="2500" b="1" kern="1200">
              <a:sym typeface="Wingdings" panose="05000000000000000000" pitchFamily="2" charset="2"/>
            </a:rPr>
            <a:t></a:t>
          </a:r>
          <a:r>
            <a:rPr lang="nb-NO" sz="2500" b="1" kern="1200"/>
            <a:t> ACT </a:t>
          </a:r>
          <a:r>
            <a:rPr lang="nb-NO" sz="2500" b="1" kern="1200">
              <a:sym typeface="Wingdings" panose="05000000000000000000" pitchFamily="2" charset="2"/>
            </a:rPr>
            <a:t></a:t>
          </a:r>
          <a:r>
            <a:rPr lang="nb-NO" sz="2500" b="1" kern="1200"/>
            <a:t> OBSERVE </a:t>
          </a:r>
          <a:r>
            <a:rPr lang="nb-NO" sz="2500" b="1" kern="1200">
              <a:sym typeface="Wingdings" panose="05000000000000000000" pitchFamily="2" charset="2"/>
            </a:rPr>
            <a:t></a:t>
          </a:r>
          <a:r>
            <a:rPr lang="nb-NO" sz="2500" b="1" kern="1200"/>
            <a:t> REFLECT</a:t>
          </a:r>
          <a:r>
            <a:rPr lang="nb-NO" sz="2500" b="1" kern="1200">
              <a:sym typeface="Wingdings" panose="05000000000000000000" pitchFamily="2" charset="2"/>
            </a:rPr>
            <a:t></a:t>
          </a:r>
          <a:r>
            <a:rPr lang="nb-NO" sz="2500" b="1" kern="1200"/>
            <a:t>RECORD</a:t>
          </a:r>
          <a:endParaRPr lang="en-US" sz="2500" kern="1200"/>
        </a:p>
      </dsp:txBody>
      <dsp:txXfrm>
        <a:off x="1824245" y="855526"/>
        <a:ext cx="5007966" cy="1579433"/>
      </dsp:txXfrm>
    </dsp:sp>
    <dsp:sp modelId="{EFB02D25-FD59-4C34-9AE2-D0D4E7DB3593}">
      <dsp:nvSpPr>
        <dsp:cNvPr id="0" name=""/>
        <dsp:cNvSpPr/>
      </dsp:nvSpPr>
      <dsp:spPr>
        <a:xfrm>
          <a:off x="0" y="2829818"/>
          <a:ext cx="6832212" cy="15794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E61A1-2CC4-456E-B43B-E7462CA46793}">
      <dsp:nvSpPr>
        <dsp:cNvPr id="0" name=""/>
        <dsp:cNvSpPr/>
      </dsp:nvSpPr>
      <dsp:spPr>
        <a:xfrm>
          <a:off x="477778" y="3185191"/>
          <a:ext cx="868688" cy="8686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6F61A-817A-43DA-97A0-801122BBD822}">
      <dsp:nvSpPr>
        <dsp:cNvPr id="0" name=""/>
        <dsp:cNvSpPr/>
      </dsp:nvSpPr>
      <dsp:spPr>
        <a:xfrm>
          <a:off x="1824245" y="2829818"/>
          <a:ext cx="5007966" cy="157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7" tIns="167157" rIns="167157" bIns="1671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b="1" kern="1200"/>
            <a:t>(Repeat often)</a:t>
          </a:r>
          <a:endParaRPr lang="en-US" sz="2500" kern="1200"/>
        </a:p>
      </dsp:txBody>
      <dsp:txXfrm>
        <a:off x="1824245" y="2829818"/>
        <a:ext cx="5007966" cy="1579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DB00FC-AC06-D46E-AF29-5D8B2E777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D6DF30-7D81-B261-2370-06FB4F636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7F9FD4-2CF6-5487-7B12-48219A7B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9B40-BB6D-4D10-B8CF-34FE6DFED8BC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DBDD5F-72DB-93F4-0AFE-F9437741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4E10D6-FF8F-6D52-3742-FAB04947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08CB-986A-4FA5-8664-329ED4564D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34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64178B-2C6E-BA94-C152-2F702EFA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7676288-A86D-C9AD-4C2B-A2BEF127F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525FC4-54C2-CB34-C71B-2CA80F71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9B40-BB6D-4D10-B8CF-34FE6DFED8BC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E85C745-C877-893F-4AA2-8C389F21B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073F43-48DD-D332-0D14-A8040A22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08CB-986A-4FA5-8664-329ED4564D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11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EE9495C-0ECE-3FB4-D20E-B398095BE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8771A3B-8600-2DA6-F11A-89CFE35CE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43D520-B109-CCE1-F12A-5DE83F27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9B40-BB6D-4D10-B8CF-34FE6DFED8BC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23EF64-0AF1-9652-5647-101D36EC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B37797-8EC8-A893-BD00-63D15238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08CB-986A-4FA5-8664-329ED4564D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319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FA077A-16FB-4063-840B-F29AC5DE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4A1E13-5422-2392-3BB8-4F2276529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AC08CA-DA96-BA6A-D4B0-B9B18B71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9B40-BB6D-4D10-B8CF-34FE6DFED8BC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6B13A3-E26F-849C-8A17-60110AC86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2931DE-1E65-250E-9749-48445FEF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08CB-986A-4FA5-8664-329ED4564D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72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9FCC0F-2962-3197-6D4D-8B7F49AE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7736D7-DF48-F26F-17AC-C6631BD0C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A6FC54-5598-AF48-BFF9-E91E5342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9B40-BB6D-4D10-B8CF-34FE6DFED8BC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E40AB2-A697-F96A-940B-8836BAA5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F29D01-F8D6-F169-60E4-916B7084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08CB-986A-4FA5-8664-329ED4564D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624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2B6509-9E81-77EE-6903-C101FA34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0CAB30-0316-C59E-5321-BC7E78C63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C92FF83-4D09-9781-F193-4871F9958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248DD15-5F59-CE7A-5C0D-5EA99811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9B40-BB6D-4D10-B8CF-34FE6DFED8BC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6382DD-D0A4-19AB-7345-5B62B98B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5029340-BE86-C8D2-E1E8-6506B932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08CB-986A-4FA5-8664-329ED4564D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568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A38AEE-B76C-1EF7-B201-06083BBB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6E337EB-E14D-CF50-4DC4-D7D59CBD0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1E9CD60-3354-0A61-C2B7-FA1364A32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A93408C-040E-BD34-A11F-8AFB84EB2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520EACF-B716-B445-04E2-61273C57C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3F17807-EAC7-3A49-3F0E-F45BB573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9B40-BB6D-4D10-B8CF-34FE6DFED8BC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EEC0F72-FDE6-0A12-5FCA-D259958A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9216008-4AA7-C14D-A63C-8DAEB088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08CB-986A-4FA5-8664-329ED4564D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421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06789B-0FE2-1D9B-B718-20B98152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D940D04-4A0B-56A1-FDBB-20ABDD19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9B40-BB6D-4D10-B8CF-34FE6DFED8BC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7CAC388-A796-2BE7-4D2D-005F743E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CFD47D5-8092-F8BE-5BFE-080D2F5B4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08CB-986A-4FA5-8664-329ED4564D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017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6327995-E8D7-92DF-C44B-ACF8D1770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9B40-BB6D-4D10-B8CF-34FE6DFED8BC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86B7ED2-3796-C1D3-2B06-3741D9C3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A1C3191-0C30-063C-EEC3-4FDC45B4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08CB-986A-4FA5-8664-329ED4564D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902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BA3DA1-9753-FC72-B241-DC71A5F3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68009F-AD7A-A99B-D28E-A81FBF65A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606D2E1-DBBA-62DE-8CF7-0C39B9BDC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B44EA71-888F-1BEE-A6B8-D789400C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9B40-BB6D-4D10-B8CF-34FE6DFED8BC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B15087B-86B6-2AC0-71F6-A8F8F320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35543DF-5561-03A0-3521-4E323729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08CB-986A-4FA5-8664-329ED4564D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530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0ED7E4-0FC6-1269-1313-B49989B29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70EB8D8-BC46-97C1-A22F-BDFBD3A7F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176747-A3EA-B48D-F8B6-A7D6A3CC0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0C0B78E-707B-27D7-8249-97718D864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9B40-BB6D-4D10-B8CF-34FE6DFED8BC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FF24BF9-6508-32F2-093F-2152DAE3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3D8FD45-8F31-8494-646A-90AF8DD6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08CB-986A-4FA5-8664-329ED4564D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482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0F58B80-4C91-D0CF-B6DD-15DBB2225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E64591C-C3B3-F166-4DC9-79EA2AC99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5ECF09-AFC9-BFB0-E9C7-26F309B63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19B40-BB6D-4D10-B8CF-34FE6DFED8BC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93380D-C813-A5A9-D2A6-7D6BF078B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5C7F28C-E1EF-6A8E-A221-AAB3CC293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D08CB-986A-4FA5-8664-329ED4564D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820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afk.no/tjenester/skole-og-opplaring/opplaring-i-skole/visma-inschool/#hvilke-opplysninger-kan-foresatte-s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o.org/programmes/diploma-programme/curriculum/" TargetMode="External"/><Relationship Id="rId7" Type="http://schemas.openxmlformats.org/officeDocument/2006/relationships/hyperlink" Target="https://www.samordnaopptak.no/info/opptak/opptak-uhg/spesielle-opptakskrav/om-spesielle-opptakskrav/" TargetMode="External"/><Relationship Id="rId2" Type="http://schemas.openxmlformats.org/officeDocument/2006/relationships/hyperlink" Target="https://www.ibnesbr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mordnaopptak.no/info/utenlandsk_utdanning/ib/poengberegning/" TargetMode="External"/><Relationship Id="rId5" Type="http://schemas.openxmlformats.org/officeDocument/2006/relationships/hyperlink" Target="https://www.samordnaopptak.no/info/utenlandsk_utdanning/ib/" TargetMode="External"/><Relationship Id="rId4" Type="http://schemas.openxmlformats.org/officeDocument/2006/relationships/hyperlink" Target="https://www.ibo.org/university-admission/support-students-transition-to-higher-education/course-selection-guidance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no.studyacrossthepond.com/" TargetMode="External"/><Relationship Id="rId2" Type="http://schemas.openxmlformats.org/officeDocument/2006/relationships/hyperlink" Target="https://www.ansa.no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F4ABE2-381B-4B67-9C0F-27FFD64F7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AA509EC-4C56-4A74-A517-3ECD04C3F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2355786"/>
            <a:ext cx="734166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63BA99D-F508-F767-66A8-3E1190BE9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0689" y="2520378"/>
            <a:ext cx="5822343" cy="1243240"/>
          </a:xfrm>
        </p:spPr>
        <p:txBody>
          <a:bodyPr>
            <a:normAutofit fontScale="90000"/>
          </a:bodyPr>
          <a:lstStyle/>
          <a:p>
            <a:pPr algn="l"/>
            <a:br>
              <a:rPr lang="nb-NO" sz="4600" dirty="0">
                <a:solidFill>
                  <a:srgbClr val="FFFFFF"/>
                </a:solidFill>
              </a:rPr>
            </a:br>
            <a:r>
              <a:rPr lang="nb-NO" sz="4600" dirty="0" err="1">
                <a:solidFill>
                  <a:srgbClr val="FFFFFF"/>
                </a:solidFill>
              </a:rPr>
              <a:t>Welcome</a:t>
            </a:r>
            <a:br>
              <a:rPr lang="nb-NO" sz="4600" dirty="0">
                <a:solidFill>
                  <a:srgbClr val="FFFFFF"/>
                </a:solidFill>
              </a:rPr>
            </a:br>
            <a:r>
              <a:rPr lang="nb-NO" sz="4600" dirty="0" err="1">
                <a:solidFill>
                  <a:srgbClr val="FFFFFF"/>
                </a:solidFill>
              </a:rPr>
              <a:t>Parents</a:t>
            </a:r>
            <a:r>
              <a:rPr lang="nb-NO" sz="4600" dirty="0">
                <a:solidFill>
                  <a:srgbClr val="FFFFFF"/>
                </a:solidFill>
              </a:rPr>
              <a:t> </a:t>
            </a:r>
            <a:r>
              <a:rPr lang="nb-NO" sz="4600" dirty="0" err="1">
                <a:solidFill>
                  <a:srgbClr val="FFFFFF"/>
                </a:solidFill>
              </a:rPr>
              <a:t>meeting</a:t>
            </a:r>
            <a:r>
              <a:rPr lang="nb-NO" sz="4600" dirty="0">
                <a:solidFill>
                  <a:srgbClr val="FFFFFF"/>
                </a:solidFill>
              </a:rPr>
              <a:t> for 2IB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060A6E2-FE66-BDF8-D163-0CB7C7B61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0689" y="4200939"/>
            <a:ext cx="6203046" cy="1521330"/>
          </a:xfrm>
        </p:spPr>
        <p:txBody>
          <a:bodyPr anchor="t">
            <a:normAutofit fontScale="92500" lnSpcReduction="10000"/>
          </a:bodyPr>
          <a:lstStyle/>
          <a:p>
            <a:pPr algn="l"/>
            <a:r>
              <a:rPr lang="nb-NO" sz="1600" dirty="0">
                <a:solidFill>
                  <a:srgbClr val="FFFFFF"/>
                </a:solidFill>
              </a:rPr>
              <a:t>Nesbru </a:t>
            </a:r>
            <a:r>
              <a:rPr lang="nb-NO" sz="1600" dirty="0" err="1">
                <a:solidFill>
                  <a:srgbClr val="FFFFFF"/>
                </a:solidFill>
              </a:rPr>
              <a:t>vgs</a:t>
            </a:r>
            <a:r>
              <a:rPr lang="nb-NO" sz="1600" dirty="0">
                <a:solidFill>
                  <a:srgbClr val="FFFFFF"/>
                </a:solidFill>
              </a:rPr>
              <a:t>, </a:t>
            </a:r>
            <a:r>
              <a:rPr lang="nb-NO" sz="1600" dirty="0" err="1">
                <a:solidFill>
                  <a:srgbClr val="FFFFFF"/>
                </a:solidFill>
              </a:rPr>
              <a:t>Tuesday</a:t>
            </a:r>
            <a:r>
              <a:rPr lang="nb-NO" sz="1600" dirty="0">
                <a:solidFill>
                  <a:srgbClr val="FFFFFF"/>
                </a:solidFill>
              </a:rPr>
              <a:t> 3 September 2024</a:t>
            </a:r>
          </a:p>
          <a:p>
            <a:pPr algn="l"/>
            <a:endParaRPr lang="nb-NO" sz="1600" dirty="0">
              <a:solidFill>
                <a:schemeClr val="bg1"/>
              </a:solidFill>
            </a:endParaRPr>
          </a:p>
          <a:p>
            <a:pPr algn="l"/>
            <a:endParaRPr lang="nb-NO" sz="1600" dirty="0">
              <a:solidFill>
                <a:schemeClr val="bg1"/>
              </a:solidFill>
            </a:endParaRPr>
          </a:p>
          <a:p>
            <a:pPr algn="l"/>
            <a:r>
              <a:rPr lang="nb-NO" sz="1600" dirty="0">
                <a:solidFill>
                  <a:schemeClr val="bg1"/>
                </a:solidFill>
              </a:rPr>
              <a:t>Ginny Bineypal Hatlemark</a:t>
            </a:r>
          </a:p>
          <a:p>
            <a:pPr algn="l"/>
            <a:r>
              <a:rPr lang="nb-NO" sz="1600" dirty="0">
                <a:solidFill>
                  <a:schemeClr val="bg1"/>
                </a:solidFill>
              </a:rPr>
              <a:t>Jon Morten Steinveg</a:t>
            </a:r>
          </a:p>
          <a:p>
            <a:pPr algn="l"/>
            <a:endParaRPr lang="nb-NO" sz="1600" dirty="0">
              <a:solidFill>
                <a:srgbClr val="FFFFFF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6FBC94C7-2F0E-4FBA-B442-0E0296AAA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6CF43A2F-2E6F-44F4-A006-A10CF1DC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F83DA5F0-0D4C-4E74-8A5C-F6CBD391F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798713-AB3F-41E3-8CE3-1C1FBCF7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28" y="1120021"/>
            <a:ext cx="3268481" cy="3509529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Relatert bilde">
            <a:extLst>
              <a:ext uri="{FF2B5EF4-FFF2-40B4-BE49-F238E27FC236}">
                <a16:creationId xmlns:a16="http://schemas.microsoft.com/office/drawing/2014/main" id="{8406BCD3-CFB3-BD87-9BC7-9AE020851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395" y="2341298"/>
            <a:ext cx="2961361" cy="11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7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36906" y="1862605"/>
            <a:ext cx="5681134" cy="22627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800" dirty="0"/>
              <a:t>CAS – </a:t>
            </a:r>
            <a:r>
              <a:rPr lang="nb-NO" sz="2800" dirty="0" err="1"/>
              <a:t>Creativity</a:t>
            </a:r>
            <a:r>
              <a:rPr lang="nb-NO" sz="2800" dirty="0"/>
              <a:t> Activity Service</a:t>
            </a:r>
            <a:br>
              <a:rPr lang="nb-NO" sz="2800" dirty="0"/>
            </a:br>
            <a:br>
              <a:rPr lang="nb-NO" sz="2800" dirty="0"/>
            </a:br>
            <a:r>
              <a:rPr lang="nb-NO" sz="2800" dirty="0" err="1"/>
              <a:t>Involving</a:t>
            </a:r>
            <a:r>
              <a:rPr lang="nb-NO" sz="2800" dirty="0"/>
              <a:t> students in </a:t>
            </a:r>
            <a:r>
              <a:rPr lang="nb-NO" sz="2800" u="sng" dirty="0" err="1"/>
              <a:t>enjoyable</a:t>
            </a:r>
            <a:r>
              <a:rPr lang="nb-NO" sz="2800" u="sng" dirty="0"/>
              <a:t> </a:t>
            </a:r>
            <a:r>
              <a:rPr lang="nb-NO" sz="2800" dirty="0"/>
              <a:t>and </a:t>
            </a:r>
            <a:r>
              <a:rPr lang="nb-NO" sz="2800" u="sng" dirty="0" err="1"/>
              <a:t>significant</a:t>
            </a:r>
            <a:r>
              <a:rPr lang="nb-NO" sz="2800" dirty="0"/>
              <a:t> </a:t>
            </a:r>
            <a:r>
              <a:rPr lang="nb-NO" sz="2800" dirty="0" err="1"/>
              <a:t>experiences</a:t>
            </a:r>
            <a:endParaRPr lang="en-GB" sz="28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25066" y="4777379"/>
            <a:ext cx="5681134" cy="1126283"/>
          </a:xfrm>
        </p:spPr>
        <p:txBody>
          <a:bodyPr>
            <a:normAutofit/>
          </a:bodyPr>
          <a:lstStyle/>
          <a:p>
            <a:r>
              <a:rPr lang="nb-NO"/>
              <a:t>CAS Coordinator</a:t>
            </a:r>
          </a:p>
          <a:p>
            <a:r>
              <a:rPr lang="nb-NO"/>
              <a:t>Ginny Bineypal Hatlemark</a:t>
            </a:r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3719A21-F79F-4B2B-BAF5-6C10856F4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24" r="11366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4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B06F79-36AD-4DE6-B595-6B413F6A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nb-NO" dirty="0" err="1"/>
              <a:t>What</a:t>
            </a:r>
            <a:r>
              <a:rPr lang="nb-NO" dirty="0"/>
              <a:t> is CAS?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DD74651E-848B-4C92-9D85-BAA4F5377D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9" r="12730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55A246-FAB2-40D1-91C6-0FE329F9A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nb-NO" dirty="0"/>
              <a:t>The </a:t>
            </a:r>
            <a:r>
              <a:rPr lang="nb-NO" dirty="0" err="1"/>
              <a:t>three</a:t>
            </a:r>
            <a:r>
              <a:rPr lang="nb-NO" dirty="0"/>
              <a:t> Strands -  </a:t>
            </a:r>
            <a:r>
              <a:rPr lang="nb-NO" dirty="0" err="1"/>
              <a:t>Creativity</a:t>
            </a:r>
            <a:r>
              <a:rPr lang="nb-NO" dirty="0"/>
              <a:t> Activity and Service</a:t>
            </a:r>
          </a:p>
          <a:p>
            <a:pPr>
              <a:lnSpc>
                <a:spcPct val="90000"/>
              </a:lnSpc>
            </a:pPr>
            <a:r>
              <a:rPr lang="nb-NO" dirty="0"/>
              <a:t>CAS is part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core</a:t>
            </a:r>
            <a:r>
              <a:rPr lang="nb-NO" dirty="0"/>
              <a:t>, </a:t>
            </a:r>
            <a:r>
              <a:rPr lang="nb-NO" dirty="0" err="1"/>
              <a:t>together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TOK and EE</a:t>
            </a:r>
          </a:p>
          <a:p>
            <a:pPr>
              <a:lnSpc>
                <a:spcPct val="90000"/>
              </a:lnSpc>
            </a:pPr>
            <a:r>
              <a:rPr lang="nb-NO" dirty="0"/>
              <a:t>CAS is </a:t>
            </a:r>
            <a:r>
              <a:rPr lang="nb-NO" dirty="0" err="1"/>
              <a:t>mandatory</a:t>
            </a:r>
            <a:endParaRPr lang="nb-NO" dirty="0"/>
          </a:p>
          <a:p>
            <a:pPr>
              <a:lnSpc>
                <a:spcPct val="90000"/>
              </a:lnSpc>
            </a:pPr>
            <a:r>
              <a:rPr lang="nb-NO" dirty="0"/>
              <a:t>Students </a:t>
            </a:r>
            <a:r>
              <a:rPr lang="nb-NO" dirty="0" err="1"/>
              <a:t>need</a:t>
            </a:r>
            <a:r>
              <a:rPr lang="nb-NO" dirty="0"/>
              <a:t> to pass CAS in order to </a:t>
            </a:r>
            <a:r>
              <a:rPr lang="nb-NO" dirty="0" err="1"/>
              <a:t>complete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diploma program and </a:t>
            </a:r>
            <a:r>
              <a:rPr lang="nb-NO" dirty="0" err="1"/>
              <a:t>get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IB diploma.</a:t>
            </a:r>
          </a:p>
          <a:p>
            <a:pPr>
              <a:lnSpc>
                <a:spcPct val="90000"/>
              </a:lnSpc>
            </a:pPr>
            <a:r>
              <a:rPr lang="nb-NO" dirty="0"/>
              <a:t>CAS is </a:t>
            </a:r>
            <a:r>
              <a:rPr lang="nb-NO" dirty="0" err="1"/>
              <a:t>the</a:t>
            </a:r>
            <a:r>
              <a:rPr lang="nb-NO" dirty="0"/>
              <a:t> non- </a:t>
            </a:r>
            <a:r>
              <a:rPr lang="nb-NO" dirty="0" err="1"/>
              <a:t>academic</a:t>
            </a:r>
            <a:r>
              <a:rPr lang="nb-NO" dirty="0"/>
              <a:t> part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IB diploma program.</a:t>
            </a:r>
          </a:p>
          <a:p>
            <a:pPr>
              <a:lnSpc>
                <a:spcPct val="90000"/>
              </a:lnSpc>
            </a:pPr>
            <a:r>
              <a:rPr lang="nb-NO" dirty="0" err="1"/>
              <a:t>ManageBac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digital </a:t>
            </a:r>
            <a:r>
              <a:rPr lang="nb-NO" dirty="0" err="1"/>
              <a:t>platform</a:t>
            </a:r>
            <a:r>
              <a:rPr lang="nb-NO" dirty="0"/>
              <a:t> for CAS.</a:t>
            </a:r>
          </a:p>
        </p:txBody>
      </p:sp>
    </p:spTree>
    <p:extLst>
      <p:ext uri="{BB962C8B-B14F-4D97-AF65-F5344CB8AC3E}">
        <p14:creationId xmlns:p14="http://schemas.microsoft.com/office/powerpoint/2010/main" val="301971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nb-NO" sz="3200" dirty="0" err="1">
                <a:solidFill>
                  <a:schemeClr val="bg1"/>
                </a:solidFill>
              </a:rPr>
              <a:t>Aim</a:t>
            </a:r>
            <a:r>
              <a:rPr lang="nb-NO" sz="3200" dirty="0">
                <a:solidFill>
                  <a:schemeClr val="bg1"/>
                </a:solidFill>
              </a:rPr>
              <a:t> </a:t>
            </a:r>
            <a:r>
              <a:rPr lang="nb-NO" sz="3200" dirty="0" err="1">
                <a:solidFill>
                  <a:schemeClr val="bg1"/>
                </a:solidFill>
              </a:rPr>
              <a:t>of</a:t>
            </a:r>
            <a:r>
              <a:rPr lang="nb-NO" sz="3200" dirty="0">
                <a:solidFill>
                  <a:schemeClr val="bg1"/>
                </a:solidFill>
              </a:rPr>
              <a:t> CAS</a:t>
            </a: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18" name="Plassholder for innhold 2">
            <a:extLst>
              <a:ext uri="{FF2B5EF4-FFF2-40B4-BE49-F238E27FC236}">
                <a16:creationId xmlns:a16="http://schemas.microsoft.com/office/drawing/2014/main" id="{FEFA220C-1AC7-4BB0-9816-980F16018B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921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7193" y="1922262"/>
            <a:ext cx="2454052" cy="3029344"/>
          </a:xfrm>
        </p:spPr>
        <p:txBody>
          <a:bodyPr>
            <a:normAutofit/>
          </a:bodyPr>
          <a:lstStyle/>
          <a:p>
            <a:r>
              <a:rPr lang="nb-NO" sz="3200">
                <a:solidFill>
                  <a:schemeClr val="bg1"/>
                </a:solidFill>
              </a:rPr>
              <a:t>The I.B. Learner Profile and CAS</a:t>
            </a:r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u="sng"/>
              <a:t>I.B. participants strive to be</a:t>
            </a:r>
          </a:p>
          <a:p>
            <a:r>
              <a:rPr lang="en-US"/>
              <a:t>inquirers</a:t>
            </a:r>
          </a:p>
          <a:p>
            <a:r>
              <a:rPr lang="en-US"/>
              <a:t>knowledgeable</a:t>
            </a:r>
          </a:p>
          <a:p>
            <a:r>
              <a:rPr lang="en-US"/>
              <a:t>thinkers</a:t>
            </a:r>
          </a:p>
          <a:p>
            <a:r>
              <a:rPr lang="en-US"/>
              <a:t>communicators</a:t>
            </a:r>
          </a:p>
          <a:p>
            <a:r>
              <a:rPr lang="en-US"/>
              <a:t>principled</a:t>
            </a:r>
          </a:p>
          <a:p>
            <a:r>
              <a:rPr lang="en-US"/>
              <a:t>open-minded</a:t>
            </a:r>
          </a:p>
          <a:p>
            <a:r>
              <a:rPr lang="en-US"/>
              <a:t>caring</a:t>
            </a:r>
          </a:p>
          <a:p>
            <a:r>
              <a:rPr lang="en-US"/>
              <a:t>risk-takers</a:t>
            </a:r>
          </a:p>
          <a:p>
            <a:r>
              <a:rPr lang="en-US"/>
              <a:t>balanced</a:t>
            </a:r>
          </a:p>
          <a:p>
            <a:r>
              <a:rPr lang="en-US"/>
              <a:t>reflective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00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16801" y="142961"/>
            <a:ext cx="8911687" cy="627748"/>
          </a:xfrm>
        </p:spPr>
        <p:txBody>
          <a:bodyPr>
            <a:normAutofit fontScale="90000"/>
          </a:bodyPr>
          <a:lstStyle/>
          <a:p>
            <a:r>
              <a:rPr lang="nb-NO" dirty="0"/>
              <a:t>The Nature </a:t>
            </a:r>
            <a:r>
              <a:rPr lang="nb-NO" dirty="0" err="1"/>
              <a:t>of</a:t>
            </a:r>
            <a:r>
              <a:rPr lang="nb-NO" dirty="0"/>
              <a:t> CAS: Strand 1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89815" y="951012"/>
            <a:ext cx="11116491" cy="6087291"/>
          </a:xfrm>
        </p:spPr>
        <p:txBody>
          <a:bodyPr>
            <a:normAutofit/>
          </a:bodyPr>
          <a:lstStyle/>
          <a:p>
            <a:r>
              <a:rPr lang="nb-NO" sz="2400" b="1" dirty="0" err="1"/>
              <a:t>Creativity</a:t>
            </a:r>
            <a:r>
              <a:rPr lang="nb-NO" sz="2400" dirty="0"/>
              <a:t>: </a:t>
            </a:r>
            <a:r>
              <a:rPr lang="nb-NO" sz="2400" dirty="0" err="1"/>
              <a:t>exploring</a:t>
            </a:r>
            <a:r>
              <a:rPr lang="nb-NO" sz="2400" dirty="0"/>
              <a:t> and </a:t>
            </a:r>
            <a:r>
              <a:rPr lang="nb-NO" sz="2400" dirty="0" err="1"/>
              <a:t>extending</a:t>
            </a:r>
            <a:r>
              <a:rPr lang="nb-NO" sz="2400" dirty="0"/>
              <a:t> </a:t>
            </a:r>
            <a:r>
              <a:rPr lang="nb-NO" sz="2400" dirty="0" err="1"/>
              <a:t>ideas</a:t>
            </a:r>
            <a:r>
              <a:rPr lang="nb-NO" sz="2400" dirty="0"/>
              <a:t> </a:t>
            </a:r>
            <a:r>
              <a:rPr lang="nb-NO" sz="2400" dirty="0" err="1"/>
              <a:t>leading</a:t>
            </a:r>
            <a:r>
              <a:rPr lang="nb-NO" sz="2400" dirty="0"/>
              <a:t> to an original or </a:t>
            </a:r>
            <a:r>
              <a:rPr lang="nb-NO" sz="2400" dirty="0" err="1"/>
              <a:t>interpretive</a:t>
            </a:r>
            <a:r>
              <a:rPr lang="nb-NO" sz="2400" dirty="0"/>
              <a:t> </a:t>
            </a:r>
            <a:r>
              <a:rPr lang="nb-NO" sz="2400" dirty="0" err="1"/>
              <a:t>product</a:t>
            </a:r>
            <a:r>
              <a:rPr lang="nb-NO" sz="2400" dirty="0"/>
              <a:t> or </a:t>
            </a:r>
            <a:r>
              <a:rPr lang="nb-NO" sz="2400" dirty="0" err="1"/>
              <a:t>performance</a:t>
            </a:r>
            <a:r>
              <a:rPr lang="nb-NO" sz="2400" dirty="0"/>
              <a:t>.</a:t>
            </a:r>
            <a:r>
              <a:rPr lang="en-US" sz="2400" dirty="0"/>
              <a:t> This may include visual and performing arts, digital design, writing, film, culinary arts, crafts and composition. </a:t>
            </a:r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en-GB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83" y="2728912"/>
            <a:ext cx="2847975" cy="16002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52" y="4983570"/>
            <a:ext cx="3314700" cy="138112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094" y="2728912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39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27B3DF-DEAC-4BCE-ACDB-6C7034F2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Creative CAS </a:t>
            </a:r>
            <a:r>
              <a:rPr lang="nb-NO" dirty="0" err="1"/>
              <a:t>Experiences</a:t>
            </a:r>
            <a:r>
              <a:rPr lang="nb-NO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CD2C8F-39F7-461C-8DC1-EDB55C4F8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dirty="0" err="1"/>
              <a:t>Knitting</a:t>
            </a:r>
            <a:r>
              <a:rPr lang="nb-NO" dirty="0"/>
              <a:t> Club</a:t>
            </a:r>
          </a:p>
          <a:p>
            <a:r>
              <a:rPr lang="nb-NO" dirty="0"/>
              <a:t>The Book Club </a:t>
            </a:r>
            <a:r>
              <a:rPr lang="nb-NO" dirty="0">
                <a:sym typeface="Wingdings" pitchFamily="2" charset="2"/>
              </a:rPr>
              <a:t> </a:t>
            </a:r>
            <a:r>
              <a:rPr lang="nb-NO" dirty="0" err="1">
                <a:sym typeface="Wingdings" pitchFamily="2" charset="2"/>
              </a:rPr>
              <a:t>Wednesdays</a:t>
            </a:r>
            <a:r>
              <a:rPr lang="nb-NO" dirty="0">
                <a:sym typeface="Wingdings" pitchFamily="2" charset="2"/>
              </a:rPr>
              <a:t>, </a:t>
            </a:r>
            <a:r>
              <a:rPr lang="nb-NO" dirty="0" err="1">
                <a:sym typeface="Wingdings" pitchFamily="2" charset="2"/>
              </a:rPr>
              <a:t>contact-teacher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hour</a:t>
            </a:r>
            <a:r>
              <a:rPr lang="nb-NO" dirty="0"/>
              <a:t> </a:t>
            </a:r>
          </a:p>
          <a:p>
            <a:r>
              <a:rPr lang="nb-NO" dirty="0"/>
              <a:t>MUN (</a:t>
            </a:r>
            <a:r>
              <a:rPr lang="nb-NO" dirty="0" err="1"/>
              <a:t>also</a:t>
            </a:r>
            <a:r>
              <a:rPr lang="nb-NO" dirty="0"/>
              <a:t> service) </a:t>
            </a:r>
            <a:r>
              <a:rPr lang="nb-NO" dirty="0">
                <a:sym typeface="Wingdings" pitchFamily="2" charset="2"/>
              </a:rPr>
              <a:t> </a:t>
            </a:r>
            <a:r>
              <a:rPr lang="nb-NO" dirty="0" err="1">
                <a:sym typeface="Wingdings" pitchFamily="2" charset="2"/>
              </a:rPr>
              <a:t>after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school</a:t>
            </a:r>
            <a:endParaRPr lang="nb-NO" dirty="0"/>
          </a:p>
          <a:p>
            <a:r>
              <a:rPr lang="nb-NO" dirty="0"/>
              <a:t>The </a:t>
            </a:r>
            <a:r>
              <a:rPr lang="nb-NO" dirty="0" err="1"/>
              <a:t>Coding</a:t>
            </a:r>
            <a:r>
              <a:rPr lang="nb-NO" dirty="0"/>
              <a:t> Club </a:t>
            </a:r>
            <a:r>
              <a:rPr lang="nb-NO" dirty="0">
                <a:sym typeface="Wingdings" pitchFamily="2" charset="2"/>
              </a:rPr>
              <a:t> online</a:t>
            </a:r>
            <a:endParaRPr lang="nb-NO" dirty="0"/>
          </a:p>
          <a:p>
            <a:r>
              <a:rPr lang="nb-NO" dirty="0"/>
              <a:t>Band </a:t>
            </a:r>
            <a:r>
              <a:rPr lang="nb-NO" dirty="0">
                <a:sym typeface="Wingdings" pitchFamily="2" charset="2"/>
              </a:rPr>
              <a:t> </a:t>
            </a:r>
            <a:r>
              <a:rPr lang="nb-NO" dirty="0" err="1">
                <a:sym typeface="Wingdings" pitchFamily="2" charset="2"/>
              </a:rPr>
              <a:t>once</a:t>
            </a:r>
            <a:r>
              <a:rPr lang="nb-NO" dirty="0">
                <a:sym typeface="Wingdings" pitchFamily="2" charset="2"/>
              </a:rPr>
              <a:t> a </a:t>
            </a:r>
            <a:r>
              <a:rPr lang="nb-NO" dirty="0" err="1">
                <a:sym typeface="Wingdings" pitchFamily="2" charset="2"/>
              </a:rPr>
              <a:t>week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after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school</a:t>
            </a:r>
            <a:endParaRPr lang="nb-NO" dirty="0"/>
          </a:p>
          <a:p>
            <a:r>
              <a:rPr lang="nb-NO" dirty="0"/>
              <a:t>Drama Club?</a:t>
            </a:r>
          </a:p>
          <a:p>
            <a:r>
              <a:rPr lang="nb-NO" dirty="0" err="1"/>
              <a:t>Painting</a:t>
            </a:r>
            <a:endParaRPr lang="nb-NO" dirty="0"/>
          </a:p>
          <a:p>
            <a:r>
              <a:rPr lang="nb-NO" dirty="0" err="1"/>
              <a:t>Singing</a:t>
            </a:r>
            <a:endParaRPr lang="nb-NO" dirty="0"/>
          </a:p>
          <a:p>
            <a:r>
              <a:rPr lang="nb-NO" dirty="0" err="1"/>
              <a:t>Playing</a:t>
            </a:r>
            <a:r>
              <a:rPr lang="nb-NO" dirty="0"/>
              <a:t> a </a:t>
            </a:r>
            <a:r>
              <a:rPr lang="nb-NO" dirty="0" err="1"/>
              <a:t>musical</a:t>
            </a:r>
            <a:r>
              <a:rPr lang="nb-NO" dirty="0"/>
              <a:t> instrument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326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85F0DB-1FC4-4DC9-BDB6-F4F05460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nb-NO" sz="3200" dirty="0">
                <a:solidFill>
                  <a:srgbClr val="FEFFFF"/>
                </a:solidFill>
              </a:rPr>
              <a:t>Strand 2: Activity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1218D5-0A00-4890-9FC5-DB91F48F5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FEFFFF"/>
                </a:solidFill>
              </a:rPr>
              <a:t>Activity</a:t>
            </a:r>
            <a:r>
              <a:rPr lang="nb-NO" dirty="0">
                <a:solidFill>
                  <a:srgbClr val="FEFFFF"/>
                </a:solidFill>
              </a:rPr>
              <a:t>: </a:t>
            </a:r>
            <a:r>
              <a:rPr lang="nb-NO" dirty="0" err="1">
                <a:solidFill>
                  <a:srgbClr val="FEFFFF"/>
                </a:solidFill>
              </a:rPr>
              <a:t>physical</a:t>
            </a:r>
            <a:r>
              <a:rPr lang="nb-NO" dirty="0">
                <a:solidFill>
                  <a:srgbClr val="FEFFFF"/>
                </a:solidFill>
              </a:rPr>
              <a:t> </a:t>
            </a:r>
            <a:r>
              <a:rPr lang="nb-NO" dirty="0" err="1">
                <a:solidFill>
                  <a:srgbClr val="FEFFFF"/>
                </a:solidFill>
              </a:rPr>
              <a:t>exertion</a:t>
            </a:r>
            <a:r>
              <a:rPr lang="nb-NO" dirty="0">
                <a:solidFill>
                  <a:srgbClr val="FEFFFF"/>
                </a:solidFill>
              </a:rPr>
              <a:t> </a:t>
            </a:r>
            <a:r>
              <a:rPr lang="nb-NO" dirty="0" err="1">
                <a:solidFill>
                  <a:srgbClr val="FEFFFF"/>
                </a:solidFill>
              </a:rPr>
              <a:t>contributing</a:t>
            </a:r>
            <a:r>
              <a:rPr lang="nb-NO" dirty="0">
                <a:solidFill>
                  <a:srgbClr val="FEFFFF"/>
                </a:solidFill>
              </a:rPr>
              <a:t> to a </a:t>
            </a:r>
            <a:r>
              <a:rPr lang="nb-NO" dirty="0" err="1">
                <a:solidFill>
                  <a:srgbClr val="FEFFFF"/>
                </a:solidFill>
              </a:rPr>
              <a:t>healthy</a:t>
            </a:r>
            <a:r>
              <a:rPr lang="nb-NO" dirty="0">
                <a:solidFill>
                  <a:srgbClr val="FEFFFF"/>
                </a:solidFill>
              </a:rPr>
              <a:t> lifestyle</a:t>
            </a:r>
          </a:p>
          <a:p>
            <a:r>
              <a:rPr lang="en-US" dirty="0">
                <a:solidFill>
                  <a:srgbClr val="FEFFFF"/>
                </a:solidFill>
              </a:rPr>
              <a:t>Pursuits may include individual and team sports, aerobic exercise, dance, outdoor recreation, fitness training, and any other form of physical exertion that purposefully contributes to a healthy lifestyle. </a:t>
            </a:r>
            <a:endParaRPr lang="nb-NO" dirty="0">
              <a:solidFill>
                <a:srgbClr val="FEFFFF"/>
              </a:solidFill>
            </a:endParaRPr>
          </a:p>
          <a:p>
            <a:endParaRPr lang="nb-NO" dirty="0">
              <a:solidFill>
                <a:srgbClr val="FEFFFF"/>
              </a:solidFill>
            </a:endParaRPr>
          </a:p>
          <a:p>
            <a:endParaRPr lang="nb-NO" dirty="0">
              <a:solidFill>
                <a:srgbClr val="FEFFFF"/>
              </a:solidFill>
            </a:endParaRPr>
          </a:p>
          <a:p>
            <a:endParaRPr lang="nb-NO" dirty="0">
              <a:solidFill>
                <a:srgbClr val="FEFFFF"/>
              </a:solidFill>
            </a:endParaRPr>
          </a:p>
          <a:p>
            <a:endParaRPr lang="nb-NO" dirty="0">
              <a:solidFill>
                <a:srgbClr val="FEFFFF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BEDC4A6-6177-436F-936C-D8D9CFCD3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057" y="3402942"/>
            <a:ext cx="3001931" cy="11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4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3E63C6-E509-4C57-8D06-9C041982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Activity CAS </a:t>
            </a:r>
            <a:r>
              <a:rPr lang="nb-NO" err="1"/>
              <a:t>Experiences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282D20-55A8-4876-96AE-8E3F97B29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 err="1"/>
              <a:t>Hiking</a:t>
            </a:r>
            <a:endParaRPr lang="nb-NO" dirty="0"/>
          </a:p>
          <a:p>
            <a:r>
              <a:rPr lang="nb-NO" dirty="0"/>
              <a:t>Jogging</a:t>
            </a:r>
          </a:p>
          <a:p>
            <a:r>
              <a:rPr lang="nb-NO" dirty="0"/>
              <a:t>Taekwondo</a:t>
            </a:r>
          </a:p>
          <a:p>
            <a:r>
              <a:rPr lang="nb-NO" dirty="0"/>
              <a:t>Training at </a:t>
            </a:r>
            <a:r>
              <a:rPr lang="nb-NO" dirty="0" err="1"/>
              <a:t>the</a:t>
            </a:r>
            <a:r>
              <a:rPr lang="nb-NO" dirty="0"/>
              <a:t> gym</a:t>
            </a:r>
          </a:p>
          <a:p>
            <a:r>
              <a:rPr lang="nb-NO" dirty="0"/>
              <a:t>Volleyball, </a:t>
            </a:r>
            <a:r>
              <a:rPr lang="nb-NO" dirty="0" err="1"/>
              <a:t>football</a:t>
            </a:r>
            <a:endParaRPr lang="nb-NO" dirty="0"/>
          </a:p>
          <a:p>
            <a:r>
              <a:rPr lang="nb-NO" dirty="0" err="1"/>
              <a:t>Skiing</a:t>
            </a:r>
            <a:r>
              <a:rPr lang="nb-NO" dirty="0"/>
              <a:t>/Snowboarding </a:t>
            </a:r>
          </a:p>
          <a:p>
            <a:r>
              <a:rPr lang="nb-NO" dirty="0"/>
              <a:t>Activity </a:t>
            </a:r>
            <a:r>
              <a:rPr lang="nb-NO" dirty="0" err="1"/>
              <a:t>day</a:t>
            </a:r>
            <a:endParaRPr lang="nb-NO" dirty="0"/>
          </a:p>
          <a:p>
            <a:r>
              <a:rPr lang="nb-NO" dirty="0"/>
              <a:t>Dance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8359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8BBFA1-76DF-4573-8A7F-3E6C43FC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nb-NO" dirty="0"/>
              <a:t>Strand 3: Service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3E7140-7C83-4A56-BE0A-13BAAD0D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706" y="1529542"/>
            <a:ext cx="5438499" cy="507079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b-NO" sz="1800" b="1" dirty="0"/>
              <a:t>Service</a:t>
            </a:r>
            <a:r>
              <a:rPr lang="nb-NO" sz="1800" dirty="0"/>
              <a:t>: </a:t>
            </a:r>
            <a:r>
              <a:rPr lang="nb-NO" sz="1800" dirty="0" err="1"/>
              <a:t>Collaborative</a:t>
            </a:r>
            <a:r>
              <a:rPr lang="nb-NO" sz="1800" dirty="0"/>
              <a:t> and </a:t>
            </a:r>
            <a:r>
              <a:rPr lang="nb-NO" sz="1800" dirty="0" err="1"/>
              <a:t>reciprocal</a:t>
            </a:r>
            <a:r>
              <a:rPr lang="nb-NO" sz="1800" dirty="0"/>
              <a:t> </a:t>
            </a:r>
            <a:r>
              <a:rPr lang="nb-NO" sz="1800" dirty="0" err="1"/>
              <a:t>enagement</a:t>
            </a:r>
            <a:r>
              <a:rPr lang="nb-NO" sz="1800" dirty="0"/>
              <a:t> </a:t>
            </a:r>
            <a:r>
              <a:rPr lang="nb-NO" sz="1800" dirty="0" err="1"/>
              <a:t>with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local</a:t>
            </a:r>
            <a:r>
              <a:rPr lang="nb-NO" sz="1800" dirty="0"/>
              <a:t> and </a:t>
            </a:r>
            <a:r>
              <a:rPr lang="nb-NO" sz="1800" dirty="0" err="1"/>
              <a:t>school</a:t>
            </a:r>
            <a:r>
              <a:rPr lang="nb-NO" sz="1800" dirty="0"/>
              <a:t> </a:t>
            </a:r>
            <a:r>
              <a:rPr lang="nb-NO" sz="1800" dirty="0" err="1"/>
              <a:t>community</a:t>
            </a:r>
            <a:r>
              <a:rPr lang="nb-NO" sz="1800" dirty="0"/>
              <a:t> in </a:t>
            </a:r>
            <a:r>
              <a:rPr lang="nb-NO" sz="1800" dirty="0" err="1"/>
              <a:t>response</a:t>
            </a:r>
            <a:r>
              <a:rPr lang="nb-NO" sz="1800" dirty="0"/>
              <a:t> to </a:t>
            </a:r>
            <a:r>
              <a:rPr lang="nb-NO" sz="1800" dirty="0" err="1"/>
              <a:t>authentic</a:t>
            </a:r>
            <a:r>
              <a:rPr lang="nb-NO" sz="1800" dirty="0"/>
              <a:t> </a:t>
            </a:r>
            <a:r>
              <a:rPr lang="nb-NO" sz="1800" dirty="0" err="1"/>
              <a:t>need</a:t>
            </a:r>
            <a:r>
              <a:rPr lang="nb-NO" sz="1800" dirty="0"/>
              <a:t>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School-based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service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:The</a:t>
            </a:r>
            <a:r>
              <a:rPr lang="en-GB" sz="1800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Coding Club, Lunch with TO students, helping the librarians, running the IB website and many more …</a:t>
            </a:r>
            <a:endParaRPr lang="nb-NO" sz="1800" dirty="0">
              <a:effectLst/>
              <a:latin typeface="Arial" panose="020B060402020202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sz="1800" b="1" u="sng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Community-based service</a:t>
            </a:r>
            <a:r>
              <a:rPr lang="en-GB" sz="1800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: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Nesbru</a:t>
            </a:r>
            <a:r>
              <a:rPr lang="en-GB" sz="1800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Nursing Home Project (Direct service community project) Visit from the centre in September. Project starts soon after the visit. </a:t>
            </a:r>
            <a:endParaRPr lang="nb-NO" sz="1800" dirty="0">
              <a:effectLst/>
              <a:latin typeface="Arial" panose="020B060402020202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Fundraising: Staff lunches to support NNH, Knitting club and Project Less Alone.</a:t>
            </a:r>
            <a:endParaRPr lang="nb-NO" sz="1800" dirty="0">
              <a:effectLst/>
              <a:latin typeface="Arial" panose="020B060402020202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Volunteerism</a:t>
            </a:r>
            <a:r>
              <a:rPr lang="en-GB" sz="1800" dirty="0">
                <a:effectLst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: Red Cross, Soup Kitchen, Visiting the elderly at nursing homes</a:t>
            </a:r>
            <a:endParaRPr lang="nb-NO" sz="1800" dirty="0">
              <a:effectLst/>
              <a:latin typeface="Arial" panose="020B060402020202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nb-N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Helping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 save </a:t>
            </a:r>
            <a:r>
              <a:rPr lang="nb-N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800" dirty="0" err="1">
                <a:latin typeface="Arial" panose="020B0604020202020204" pitchFamily="34" charset="0"/>
                <a:cs typeface="Arial" panose="020B0604020202020204" pitchFamily="34" charset="0"/>
              </a:rPr>
              <a:t>Picking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800" dirty="0" err="1"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and Pacific </a:t>
            </a:r>
            <a:r>
              <a:rPr lang="nb-NO" sz="1800" dirty="0" err="1">
                <a:latin typeface="Arial" panose="020B0604020202020204" pitchFamily="34" charset="0"/>
                <a:cs typeface="Arial" panose="020B0604020202020204" pitchFamily="34" charset="0"/>
              </a:rPr>
              <a:t>oysters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endParaRPr lang="nb-NO" dirty="0"/>
          </a:p>
          <a:p>
            <a:pPr>
              <a:lnSpc>
                <a:spcPct val="90000"/>
              </a:lnSpc>
            </a:pPr>
            <a:endParaRPr lang="nb-NO" dirty="0"/>
          </a:p>
          <a:p>
            <a:pPr>
              <a:lnSpc>
                <a:spcPct val="90000"/>
              </a:lnSpc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3795111-6C27-4D3B-201F-274CC3142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8" y="16759"/>
            <a:ext cx="4645555" cy="342624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D57BA6B-B67F-841A-0841-D5C56D21E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5" y="3464151"/>
            <a:ext cx="4645555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76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nb-NO" sz="3200">
                <a:solidFill>
                  <a:schemeClr val="bg1"/>
                </a:solidFill>
              </a:rPr>
              <a:t>How to CAS</a:t>
            </a:r>
            <a:endParaRPr lang="en-GB" sz="3200">
              <a:solidFill>
                <a:schemeClr val="bg1"/>
              </a:solidFill>
            </a:endParaRP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24BE8184-2CB6-47CA-BCB7-6CF0962753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005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A1627B-449D-F0DC-4B7C-F5A7315A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8EFD81-5551-8AF4-4697-8B6763B9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0705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Support</a:t>
            </a:r>
          </a:p>
          <a:p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IB? </a:t>
            </a:r>
          </a:p>
          <a:p>
            <a:r>
              <a:rPr lang="nb-NO" dirty="0"/>
              <a:t>CAS</a:t>
            </a:r>
          </a:p>
          <a:p>
            <a:r>
              <a:rPr lang="nb-NO" dirty="0" err="1"/>
              <a:t>Assessment</a:t>
            </a:r>
            <a:r>
              <a:rPr lang="nb-NO" dirty="0"/>
              <a:t> </a:t>
            </a:r>
          </a:p>
          <a:p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application</a:t>
            </a:r>
            <a:endParaRPr lang="nb-NO" dirty="0"/>
          </a:p>
          <a:p>
            <a:r>
              <a:rPr lang="nb-NO" dirty="0"/>
              <a:t>How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support?</a:t>
            </a:r>
          </a:p>
          <a:p>
            <a:r>
              <a:rPr lang="nb-NO" dirty="0"/>
              <a:t>Absence policy</a:t>
            </a:r>
          </a:p>
          <a:p>
            <a:r>
              <a:rPr lang="nb-NO" dirty="0"/>
              <a:t>2IB </a:t>
            </a:r>
            <a:r>
              <a:rPr lang="nb-NO" dirty="0" err="1"/>
              <a:t>parents</a:t>
            </a:r>
            <a:r>
              <a:rPr lang="nb-NO" dirty="0"/>
              <a:t> reps</a:t>
            </a:r>
          </a:p>
          <a:p>
            <a:r>
              <a:rPr lang="nb-NO" dirty="0"/>
              <a:t>2IB staff</a:t>
            </a:r>
          </a:p>
          <a:p>
            <a:r>
              <a:rPr lang="nb-NO" dirty="0" err="1"/>
              <a:t>Useful</a:t>
            </a:r>
            <a:r>
              <a:rPr lang="nb-NO" dirty="0"/>
              <a:t> links</a:t>
            </a:r>
          </a:p>
          <a:p>
            <a:r>
              <a:rPr lang="nb-NO" dirty="0"/>
              <a:t>Questions?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9981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nb-NO" sz="3000">
                <a:solidFill>
                  <a:schemeClr val="bg1"/>
                </a:solidFill>
              </a:rPr>
              <a:t>CAS Experiences</a:t>
            </a:r>
            <a:endParaRPr lang="en-GB" sz="3000">
              <a:solidFill>
                <a:schemeClr val="bg1"/>
              </a:solidFill>
            </a:endParaRP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5D0D3EAF-4DD8-4739-8C16-36B9B15B14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435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BCC402-00D7-433C-9B3F-1A23D569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Role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supervisor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88437D-FA64-4528-9E59-E2FFDB6F8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003" y="2133600"/>
            <a:ext cx="9633609" cy="37776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be familiar with elements of the CAS </a:t>
            </a:r>
            <a:r>
              <a:rPr lang="en-US" dirty="0" err="1"/>
              <a:t>programme</a:t>
            </a:r>
            <a:r>
              <a:rPr lang="en-US" dirty="0"/>
              <a:t> as applicable. Ask the CAS coordinator.  </a:t>
            </a:r>
          </a:p>
          <a:p>
            <a:r>
              <a:rPr lang="en-US" dirty="0"/>
              <a:t> To be responsible for student’s safety and risk management procedures, if applicable.</a:t>
            </a:r>
          </a:p>
          <a:p>
            <a:r>
              <a:rPr lang="en-US" dirty="0"/>
              <a:t> provide students with guidance, support and feedback on the CAS experience. </a:t>
            </a:r>
          </a:p>
          <a:p>
            <a:r>
              <a:rPr lang="en-US" dirty="0"/>
              <a:t> encourage students to write reflections.</a:t>
            </a:r>
          </a:p>
          <a:p>
            <a:r>
              <a:rPr lang="en-US" dirty="0"/>
              <a:t>Encourage students to update CAS portfolio on </a:t>
            </a:r>
            <a:r>
              <a:rPr lang="en-US" dirty="0" err="1"/>
              <a:t>ManageBac</a:t>
            </a:r>
            <a:r>
              <a:rPr lang="en-US" dirty="0"/>
              <a:t> </a:t>
            </a:r>
          </a:p>
          <a:p>
            <a:r>
              <a:rPr lang="en-US" dirty="0"/>
              <a:t> comment on the student’s engagement with the CAS experience in the completion form.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0526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CA43B7-5E40-6242-15A8-215C9D1CB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" y="365126"/>
            <a:ext cx="10515600" cy="1325563"/>
          </a:xfrm>
        </p:spPr>
        <p:txBody>
          <a:bodyPr/>
          <a:lstStyle/>
          <a:p>
            <a:r>
              <a:rPr lang="nb-NO" dirty="0" err="1"/>
              <a:t>Assessment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E10088-09D2-C55D-F279-C8B50F76D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5" y="1825624"/>
            <a:ext cx="10515600" cy="4853471"/>
          </a:xfrm>
        </p:spPr>
        <p:txBody>
          <a:bodyPr>
            <a:normAutofit/>
          </a:bodyPr>
          <a:lstStyle/>
          <a:p>
            <a:r>
              <a:rPr lang="nb-NO" sz="2600" b="1" dirty="0" err="1"/>
              <a:t>Subject</a:t>
            </a:r>
            <a:r>
              <a:rPr lang="nb-NO" sz="2600" b="1" dirty="0"/>
              <a:t> grades: </a:t>
            </a:r>
          </a:p>
          <a:p>
            <a:pPr lvl="1"/>
            <a:endParaRPr lang="nb-NO" sz="2200" b="1" dirty="0">
              <a:solidFill>
                <a:srgbClr val="0070C0"/>
              </a:solidFill>
            </a:endParaRPr>
          </a:p>
          <a:p>
            <a:pPr lvl="1"/>
            <a:r>
              <a:rPr lang="nb-NO" sz="2200" b="1" dirty="0">
                <a:solidFill>
                  <a:srgbClr val="0070C0"/>
                </a:solidFill>
              </a:rPr>
              <a:t>1 final grade per </a:t>
            </a:r>
            <a:r>
              <a:rPr lang="nb-NO" sz="2200" b="1" dirty="0" err="1">
                <a:solidFill>
                  <a:srgbClr val="0070C0"/>
                </a:solidFill>
              </a:rPr>
              <a:t>subject</a:t>
            </a:r>
            <a:r>
              <a:rPr lang="nb-NO" sz="2200" b="1" dirty="0">
                <a:solidFill>
                  <a:srgbClr val="0070C0"/>
                </a:solidFill>
              </a:rPr>
              <a:t> – 3-5 </a:t>
            </a:r>
            <a:r>
              <a:rPr lang="nb-NO" sz="2200" b="1" dirty="0" err="1">
                <a:solidFill>
                  <a:srgbClr val="0070C0"/>
                </a:solidFill>
              </a:rPr>
              <a:t>components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u="sng" dirty="0">
                <a:solidFill>
                  <a:srgbClr val="0070C0"/>
                </a:solidFill>
              </a:rPr>
              <a:t>per </a:t>
            </a:r>
            <a:r>
              <a:rPr lang="nb-NO" sz="2200" b="1" u="sng" dirty="0" err="1">
                <a:solidFill>
                  <a:srgbClr val="0070C0"/>
                </a:solidFill>
              </a:rPr>
              <a:t>subject</a:t>
            </a:r>
            <a:r>
              <a:rPr lang="nb-NO" sz="2200" b="1" dirty="0">
                <a:solidFill>
                  <a:srgbClr val="0070C0"/>
                </a:solidFill>
              </a:rPr>
              <a:t>: </a:t>
            </a:r>
          </a:p>
          <a:p>
            <a:pPr lvl="1"/>
            <a:endParaRPr lang="nb-NO" sz="2200" b="1" dirty="0">
              <a:solidFill>
                <a:srgbClr val="0070C0"/>
              </a:solidFill>
            </a:endParaRPr>
          </a:p>
          <a:p>
            <a:pPr lvl="1"/>
            <a:r>
              <a:rPr lang="nb-NO" sz="2200" b="1" dirty="0">
                <a:solidFill>
                  <a:srgbClr val="0070C0"/>
                </a:solidFill>
              </a:rPr>
              <a:t>2-3 </a:t>
            </a:r>
            <a:r>
              <a:rPr lang="nb-NO" sz="2200" b="1" dirty="0" err="1">
                <a:solidFill>
                  <a:srgbClr val="0070C0"/>
                </a:solidFill>
              </a:rPr>
              <a:t>exam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papers</a:t>
            </a:r>
            <a:r>
              <a:rPr lang="nb-NO" sz="2200" b="1" dirty="0">
                <a:solidFill>
                  <a:srgbClr val="0070C0"/>
                </a:solidFill>
              </a:rPr>
              <a:t> May 2026</a:t>
            </a:r>
          </a:p>
          <a:p>
            <a:pPr lvl="1"/>
            <a:r>
              <a:rPr lang="nb-NO" sz="2200" b="1" dirty="0">
                <a:solidFill>
                  <a:srgbClr val="0070C0"/>
                </a:solidFill>
              </a:rPr>
              <a:t>1-2 </a:t>
            </a:r>
            <a:r>
              <a:rPr lang="nb-NO" sz="2200" b="1" dirty="0" err="1">
                <a:solidFill>
                  <a:srgbClr val="0070C0"/>
                </a:solidFill>
              </a:rPr>
              <a:t>supervised</a:t>
            </a:r>
            <a:r>
              <a:rPr lang="nb-NO" sz="2200" b="1" dirty="0">
                <a:solidFill>
                  <a:srgbClr val="0070C0"/>
                </a:solidFill>
              </a:rPr>
              <a:t> essays, oral </a:t>
            </a:r>
            <a:r>
              <a:rPr lang="nb-NO" sz="2200" b="1" dirty="0" err="1">
                <a:solidFill>
                  <a:srgbClr val="0070C0"/>
                </a:solidFill>
              </a:rPr>
              <a:t>exams</a:t>
            </a:r>
            <a:r>
              <a:rPr lang="nb-NO" sz="2200" b="1" dirty="0">
                <a:solidFill>
                  <a:srgbClr val="0070C0"/>
                </a:solidFill>
              </a:rPr>
              <a:t>, reports, </a:t>
            </a:r>
            <a:r>
              <a:rPr lang="nb-NO" sz="2200" b="1" dirty="0" err="1">
                <a:solidFill>
                  <a:srgbClr val="0070C0"/>
                </a:solidFill>
              </a:rPr>
              <a:t>exhibition</a:t>
            </a:r>
            <a:r>
              <a:rPr lang="nb-NO" sz="2200" b="1" dirty="0">
                <a:solidFill>
                  <a:srgbClr val="0070C0"/>
                </a:solidFill>
              </a:rPr>
              <a:t>, etc. during 2nd </a:t>
            </a:r>
            <a:r>
              <a:rPr lang="nb-NO" sz="2200" b="1" dirty="0" err="1">
                <a:solidFill>
                  <a:srgbClr val="0070C0"/>
                </a:solidFill>
              </a:rPr>
              <a:t>year</a:t>
            </a:r>
            <a:endParaRPr lang="nb-NO" sz="2200" b="1" dirty="0">
              <a:solidFill>
                <a:srgbClr val="0070C0"/>
              </a:solidFill>
            </a:endParaRPr>
          </a:p>
          <a:p>
            <a:pPr lvl="1"/>
            <a:endParaRPr lang="nb-NO" sz="2200" b="1" dirty="0">
              <a:solidFill>
                <a:srgbClr val="0070C0"/>
              </a:solidFill>
            </a:endParaRPr>
          </a:p>
          <a:p>
            <a:pPr lvl="1"/>
            <a:r>
              <a:rPr lang="nb-NO" sz="2200" b="1" dirty="0" err="1">
                <a:solidFill>
                  <a:srgbClr val="0070C0"/>
                </a:solidFill>
              </a:rPr>
              <a:t>mostly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externally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assessed</a:t>
            </a:r>
            <a:r>
              <a:rPr lang="nb-NO" sz="2200" b="1" dirty="0">
                <a:solidFill>
                  <a:srgbClr val="0070C0"/>
                </a:solidFill>
              </a:rPr>
              <a:t> (EA), </a:t>
            </a:r>
          </a:p>
          <a:p>
            <a:pPr lvl="1"/>
            <a:r>
              <a:rPr lang="nb-NO" sz="2200" b="1" dirty="0" err="1">
                <a:solidFill>
                  <a:srgbClr val="0070C0"/>
                </a:solidFill>
              </a:rPr>
              <a:t>some</a:t>
            </a:r>
            <a:r>
              <a:rPr lang="nb-NO" sz="2200" b="1" dirty="0">
                <a:solidFill>
                  <a:srgbClr val="0070C0"/>
                </a:solidFill>
              </a:rPr>
              <a:t> essays, </a:t>
            </a:r>
            <a:r>
              <a:rPr lang="nb-NO" sz="2200" b="1" dirty="0" err="1">
                <a:solidFill>
                  <a:srgbClr val="0070C0"/>
                </a:solidFill>
              </a:rPr>
              <a:t>orals</a:t>
            </a:r>
            <a:r>
              <a:rPr lang="nb-NO" sz="2200" b="1" dirty="0">
                <a:solidFill>
                  <a:srgbClr val="0070C0"/>
                </a:solidFill>
              </a:rPr>
              <a:t>, reports, </a:t>
            </a:r>
            <a:r>
              <a:rPr lang="nb-NO" sz="2200" b="1" dirty="0" err="1">
                <a:solidFill>
                  <a:srgbClr val="0070C0"/>
                </a:solidFill>
              </a:rPr>
              <a:t>etc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internally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assessed</a:t>
            </a:r>
            <a:r>
              <a:rPr lang="nb-NO" sz="2200" b="1" dirty="0">
                <a:solidFill>
                  <a:srgbClr val="0070C0"/>
                </a:solidFill>
              </a:rPr>
              <a:t> (IA) and </a:t>
            </a:r>
            <a:r>
              <a:rPr lang="nb-NO" sz="2200" b="1" dirty="0" err="1">
                <a:solidFill>
                  <a:srgbClr val="0070C0"/>
                </a:solidFill>
              </a:rPr>
              <a:t>moderated</a:t>
            </a:r>
            <a:r>
              <a:rPr lang="nb-NO" sz="2200" b="1" dirty="0">
                <a:solidFill>
                  <a:srgbClr val="0070C0"/>
                </a:solidFill>
              </a:rPr>
              <a:t> by </a:t>
            </a:r>
            <a:r>
              <a:rPr lang="nb-NO" sz="2200" b="1" dirty="0" err="1">
                <a:solidFill>
                  <a:srgbClr val="0070C0"/>
                </a:solidFill>
              </a:rPr>
              <a:t>the</a:t>
            </a:r>
            <a:r>
              <a:rPr lang="nb-NO" sz="2200" b="1" dirty="0">
                <a:solidFill>
                  <a:srgbClr val="0070C0"/>
                </a:solidFill>
              </a:rPr>
              <a:t> IB</a:t>
            </a:r>
          </a:p>
          <a:p>
            <a:endParaRPr lang="nb-NO" sz="2600" b="1" dirty="0"/>
          </a:p>
          <a:p>
            <a:r>
              <a:rPr lang="nb-NO" sz="2600" b="1" dirty="0"/>
              <a:t>No ‘standpunkt’ </a:t>
            </a:r>
          </a:p>
        </p:txBody>
      </p:sp>
      <p:pic>
        <p:nvPicPr>
          <p:cNvPr id="4" name="Picture 2" descr="Bilderesultat for ib diploma assessment">
            <a:extLst>
              <a:ext uri="{FF2B5EF4-FFF2-40B4-BE49-F238E27FC236}">
                <a16:creationId xmlns:a16="http://schemas.microsoft.com/office/drawing/2014/main" id="{0F4F674C-D562-EEF0-DFF6-6BE9FC887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965" y="365126"/>
            <a:ext cx="4308672" cy="19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34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CA43B7-5E40-6242-15A8-215C9D1CB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8" y="365126"/>
            <a:ext cx="10515600" cy="1325563"/>
          </a:xfrm>
        </p:spPr>
        <p:txBody>
          <a:bodyPr/>
          <a:lstStyle/>
          <a:p>
            <a:r>
              <a:rPr lang="nb-NO" dirty="0" err="1"/>
              <a:t>Assessment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E10088-09D2-C55D-F279-C8B50F76D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8" y="1825624"/>
            <a:ext cx="10810460" cy="4853471"/>
          </a:xfrm>
        </p:spPr>
        <p:txBody>
          <a:bodyPr>
            <a:normAutofit fontScale="92500"/>
          </a:bodyPr>
          <a:lstStyle/>
          <a:p>
            <a:r>
              <a:rPr lang="nb-NO" sz="2600" b="1" dirty="0"/>
              <a:t>Term grades</a:t>
            </a:r>
          </a:p>
          <a:p>
            <a:pPr lvl="1"/>
            <a:endParaRPr lang="nb-NO" sz="2600" b="1" dirty="0">
              <a:solidFill>
                <a:srgbClr val="0070C0"/>
              </a:solidFill>
            </a:endParaRPr>
          </a:p>
          <a:p>
            <a:pPr lvl="1"/>
            <a:r>
              <a:rPr lang="nb-NO" sz="2200" b="1" dirty="0" err="1">
                <a:solidFill>
                  <a:srgbClr val="0070C0"/>
                </a:solidFill>
              </a:rPr>
              <a:t>set</a:t>
            </a:r>
            <a:r>
              <a:rPr lang="nb-NO" sz="2200" b="1" dirty="0">
                <a:solidFill>
                  <a:srgbClr val="0070C0"/>
                </a:solidFill>
              </a:rPr>
              <a:t> by </a:t>
            </a:r>
            <a:r>
              <a:rPr lang="nb-NO" sz="2200" b="1" dirty="0" err="1">
                <a:solidFill>
                  <a:srgbClr val="0070C0"/>
                </a:solidFill>
              </a:rPr>
              <a:t>the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teacher</a:t>
            </a:r>
            <a:r>
              <a:rPr lang="nb-NO" sz="2200" b="1" dirty="0">
                <a:solidFill>
                  <a:srgbClr val="0070C0"/>
                </a:solidFill>
              </a:rPr>
              <a:t> in </a:t>
            </a:r>
            <a:r>
              <a:rPr lang="nb-NO" sz="2200" b="1" dirty="0" err="1">
                <a:solidFill>
                  <a:srgbClr val="0070C0"/>
                </a:solidFill>
              </a:rPr>
              <a:t>December</a:t>
            </a:r>
            <a:r>
              <a:rPr lang="nb-NO" sz="2200" b="1" dirty="0">
                <a:solidFill>
                  <a:srgbClr val="0070C0"/>
                </a:solidFill>
              </a:rPr>
              <a:t> and June</a:t>
            </a:r>
          </a:p>
          <a:p>
            <a:pPr lvl="1"/>
            <a:r>
              <a:rPr lang="nb-NO" sz="2200" b="1" dirty="0" err="1">
                <a:solidFill>
                  <a:srgbClr val="0070C0"/>
                </a:solidFill>
              </a:rPr>
              <a:t>assessment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on</a:t>
            </a:r>
            <a:r>
              <a:rPr lang="nb-NO" sz="2200" b="1" dirty="0">
                <a:solidFill>
                  <a:srgbClr val="0070C0"/>
                </a:solidFill>
              </a:rPr>
              <a:t> tests, </a:t>
            </a:r>
            <a:r>
              <a:rPr lang="nb-NO" sz="2200" b="1" dirty="0" err="1">
                <a:solidFill>
                  <a:srgbClr val="0070C0"/>
                </a:solidFill>
              </a:rPr>
              <a:t>classroom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tasks</a:t>
            </a:r>
            <a:r>
              <a:rPr lang="nb-NO" sz="2200" b="1" dirty="0">
                <a:solidFill>
                  <a:srgbClr val="0070C0"/>
                </a:solidFill>
              </a:rPr>
              <a:t>, </a:t>
            </a:r>
            <a:r>
              <a:rPr lang="nb-NO" sz="2200" b="1" dirty="0" err="1">
                <a:solidFill>
                  <a:srgbClr val="0070C0"/>
                </a:solidFill>
              </a:rPr>
              <a:t>practice</a:t>
            </a:r>
            <a:r>
              <a:rPr lang="nb-NO" sz="2200" b="1" dirty="0">
                <a:solidFill>
                  <a:srgbClr val="0070C0"/>
                </a:solidFill>
              </a:rPr>
              <a:t> essays/reports, end-</a:t>
            </a:r>
            <a:r>
              <a:rPr lang="nb-NO" sz="2200" b="1" dirty="0" err="1">
                <a:solidFill>
                  <a:srgbClr val="0070C0"/>
                </a:solidFill>
              </a:rPr>
              <a:t>of</a:t>
            </a:r>
            <a:r>
              <a:rPr lang="nb-NO" sz="2200" b="1" dirty="0">
                <a:solidFill>
                  <a:srgbClr val="0070C0"/>
                </a:solidFill>
              </a:rPr>
              <a:t>-term tests/essays, etc. </a:t>
            </a:r>
          </a:p>
          <a:p>
            <a:pPr lvl="1"/>
            <a:r>
              <a:rPr lang="nb-NO" sz="2200" b="1" dirty="0" err="1">
                <a:solidFill>
                  <a:srgbClr val="0070C0"/>
                </a:solidFill>
              </a:rPr>
              <a:t>indicative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of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current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level</a:t>
            </a:r>
            <a:endParaRPr lang="nb-NO" sz="2200" b="1" dirty="0">
              <a:solidFill>
                <a:srgbClr val="0070C0"/>
              </a:solidFill>
            </a:endParaRPr>
          </a:p>
          <a:p>
            <a:pPr lvl="1"/>
            <a:r>
              <a:rPr lang="nb-NO" sz="2200" b="1" i="1" u="sng" dirty="0">
                <a:solidFill>
                  <a:srgbClr val="0070C0"/>
                </a:solidFill>
              </a:rPr>
              <a:t>not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on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the</a:t>
            </a:r>
            <a:r>
              <a:rPr lang="nb-NO" sz="2200" b="1" dirty="0">
                <a:solidFill>
                  <a:srgbClr val="0070C0"/>
                </a:solidFill>
              </a:rPr>
              <a:t> IB Diploma</a:t>
            </a:r>
          </a:p>
          <a:p>
            <a:endParaRPr lang="nb-NO" sz="2600" b="1" dirty="0"/>
          </a:p>
          <a:p>
            <a:r>
              <a:rPr lang="nb-NO" sz="2600" b="1" dirty="0" err="1"/>
              <a:t>Predicted</a:t>
            </a:r>
            <a:r>
              <a:rPr lang="nb-NO" sz="2600" b="1" dirty="0"/>
              <a:t> grades</a:t>
            </a:r>
          </a:p>
          <a:p>
            <a:pPr lvl="1"/>
            <a:endParaRPr lang="nb-NO" sz="2200" b="1" dirty="0">
              <a:solidFill>
                <a:srgbClr val="0070C0"/>
              </a:solidFill>
            </a:endParaRPr>
          </a:p>
          <a:p>
            <a:pPr lvl="1"/>
            <a:r>
              <a:rPr lang="nb-NO" sz="2200" b="1" dirty="0" err="1">
                <a:solidFill>
                  <a:srgbClr val="0070C0"/>
                </a:solidFill>
              </a:rPr>
              <a:t>the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teacher’s</a:t>
            </a:r>
            <a:r>
              <a:rPr lang="nb-NO" sz="2200" b="1" dirty="0">
                <a:solidFill>
                  <a:srgbClr val="0070C0"/>
                </a:solidFill>
              </a:rPr>
              <a:t> best </a:t>
            </a:r>
            <a:r>
              <a:rPr lang="nb-NO" sz="2200" b="1" i="1" dirty="0" err="1">
                <a:solidFill>
                  <a:srgbClr val="0070C0"/>
                </a:solidFill>
              </a:rPr>
              <a:t>realistic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prediction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of</a:t>
            </a:r>
            <a:r>
              <a:rPr lang="nb-NO" sz="2200" b="1" dirty="0">
                <a:solidFill>
                  <a:srgbClr val="0070C0"/>
                </a:solidFill>
              </a:rPr>
              <a:t> final grade (</a:t>
            </a:r>
            <a:r>
              <a:rPr lang="nb-NO" sz="2200" b="1" dirty="0" err="1">
                <a:solidFill>
                  <a:srgbClr val="0070C0"/>
                </a:solidFill>
              </a:rPr>
              <a:t>realistic</a:t>
            </a:r>
            <a:r>
              <a:rPr lang="nb-NO" sz="2200" b="1" dirty="0">
                <a:solidFill>
                  <a:srgbClr val="0070C0"/>
                </a:solidFill>
              </a:rPr>
              <a:t> – not </a:t>
            </a:r>
            <a:r>
              <a:rPr lang="nb-NO" sz="2200" b="1" dirty="0" err="1">
                <a:solidFill>
                  <a:srgbClr val="0070C0"/>
                </a:solidFill>
              </a:rPr>
              <a:t>aspirational</a:t>
            </a:r>
            <a:r>
              <a:rPr lang="nb-NO" sz="2200" b="1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nb-NO" sz="2200" b="1" dirty="0">
                <a:solidFill>
                  <a:srgbClr val="0070C0"/>
                </a:solidFill>
              </a:rPr>
              <a:t>for </a:t>
            </a:r>
            <a:r>
              <a:rPr lang="nb-NO" sz="2200" b="1" dirty="0" err="1">
                <a:solidFill>
                  <a:srgbClr val="0070C0"/>
                </a:solidFill>
              </a:rPr>
              <a:t>university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applications</a:t>
            </a:r>
            <a:r>
              <a:rPr lang="nb-NO" sz="2200" b="1" dirty="0">
                <a:solidFill>
                  <a:srgbClr val="0070C0"/>
                </a:solidFill>
              </a:rPr>
              <a:t> in </a:t>
            </a:r>
            <a:r>
              <a:rPr lang="nb-NO" sz="2200" b="1" dirty="0" err="1">
                <a:solidFill>
                  <a:srgbClr val="0070C0"/>
                </a:solidFill>
              </a:rPr>
              <a:t>some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countries</a:t>
            </a:r>
            <a:r>
              <a:rPr lang="nb-NO" sz="2200" b="1" dirty="0">
                <a:solidFill>
                  <a:srgbClr val="0070C0"/>
                </a:solidFill>
              </a:rPr>
              <a:t> (UK, US) -&gt; </a:t>
            </a:r>
            <a:r>
              <a:rPr lang="nb-NO" sz="2200" b="1" dirty="0" err="1">
                <a:solidFill>
                  <a:srgbClr val="0070C0"/>
                </a:solidFill>
              </a:rPr>
              <a:t>conditional</a:t>
            </a:r>
            <a:r>
              <a:rPr lang="nb-NO" sz="2200" b="1" dirty="0">
                <a:solidFill>
                  <a:srgbClr val="0070C0"/>
                </a:solidFill>
              </a:rPr>
              <a:t> offers</a:t>
            </a:r>
          </a:p>
          <a:p>
            <a:pPr lvl="1"/>
            <a:r>
              <a:rPr lang="nb-NO" sz="2200" b="1" dirty="0">
                <a:solidFill>
                  <a:srgbClr val="0070C0"/>
                </a:solidFill>
              </a:rPr>
              <a:t>during 2nd </a:t>
            </a:r>
            <a:r>
              <a:rPr lang="nb-NO" sz="2200" b="1" dirty="0" err="1">
                <a:solidFill>
                  <a:srgbClr val="0070C0"/>
                </a:solidFill>
              </a:rPr>
              <a:t>year</a:t>
            </a:r>
            <a:r>
              <a:rPr lang="nb-NO" sz="2200" b="1" dirty="0">
                <a:solidFill>
                  <a:srgbClr val="0070C0"/>
                </a:solidFill>
              </a:rPr>
              <a:t> (</a:t>
            </a:r>
            <a:r>
              <a:rPr lang="nb-NO" sz="2200" b="1" dirty="0" err="1">
                <a:solidFill>
                  <a:srgbClr val="0070C0"/>
                </a:solidFill>
              </a:rPr>
              <a:t>depending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on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application</a:t>
            </a:r>
            <a:r>
              <a:rPr lang="nb-NO" sz="2200" b="1" dirty="0">
                <a:solidFill>
                  <a:srgbClr val="0070C0"/>
                </a:solidFill>
              </a:rPr>
              <a:t> deadline)</a:t>
            </a:r>
          </a:p>
          <a:p>
            <a:pPr lvl="1"/>
            <a:r>
              <a:rPr lang="nb-NO" sz="2200" b="1" i="1" u="sng" dirty="0">
                <a:solidFill>
                  <a:srgbClr val="0070C0"/>
                </a:solidFill>
              </a:rPr>
              <a:t>not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on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the</a:t>
            </a:r>
            <a:r>
              <a:rPr lang="nb-NO" sz="2200" b="1" dirty="0">
                <a:solidFill>
                  <a:srgbClr val="0070C0"/>
                </a:solidFill>
              </a:rPr>
              <a:t> IB Diploma</a:t>
            </a:r>
          </a:p>
        </p:txBody>
      </p:sp>
      <p:pic>
        <p:nvPicPr>
          <p:cNvPr id="4" name="Picture 2" descr="Bilderesultat for ib diploma assessment">
            <a:extLst>
              <a:ext uri="{FF2B5EF4-FFF2-40B4-BE49-F238E27FC236}">
                <a16:creationId xmlns:a16="http://schemas.microsoft.com/office/drawing/2014/main" id="{0F4F674C-D562-EEF0-DFF6-6BE9FC887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965" y="365126"/>
            <a:ext cx="4308672" cy="19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275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D9BCDA-ACB1-860A-1E33-86AB393A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351"/>
            <a:ext cx="10515600" cy="1325563"/>
          </a:xfrm>
        </p:spPr>
        <p:txBody>
          <a:bodyPr/>
          <a:lstStyle/>
          <a:p>
            <a:r>
              <a:rPr lang="nb-NO" b="1" dirty="0" err="1"/>
              <a:t>University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2FDDF6-8D88-422D-2411-2370ECE3B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3939"/>
            <a:ext cx="10995991" cy="4934709"/>
          </a:xfrm>
        </p:spPr>
        <p:txBody>
          <a:bodyPr>
            <a:normAutofit lnSpcReduction="10000"/>
          </a:bodyPr>
          <a:lstStyle/>
          <a:p>
            <a:r>
              <a:rPr lang="nb-NO" dirty="0"/>
              <a:t>IB Diploma </a:t>
            </a:r>
            <a:r>
              <a:rPr lang="nb-NO" dirty="0" err="1"/>
              <a:t>qualifies</a:t>
            </a:r>
            <a:r>
              <a:rPr lang="nb-NO" dirty="0"/>
              <a:t> for </a:t>
            </a:r>
            <a:r>
              <a:rPr lang="nb-NO" dirty="0" err="1"/>
              <a:t>university</a:t>
            </a:r>
            <a:r>
              <a:rPr lang="nb-NO" dirty="0"/>
              <a:t> in Norway and </a:t>
            </a:r>
            <a:r>
              <a:rPr lang="nb-NO" dirty="0" err="1"/>
              <a:t>worldwide</a:t>
            </a:r>
            <a:endParaRPr lang="nb-NO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i="1" dirty="0" err="1">
                <a:solidFill>
                  <a:srgbClr val="0070C0"/>
                </a:solidFill>
              </a:rPr>
              <a:t>Study</a:t>
            </a:r>
            <a:r>
              <a:rPr lang="nb-NO" i="1" dirty="0">
                <a:solidFill>
                  <a:srgbClr val="0070C0"/>
                </a:solidFill>
              </a:rPr>
              <a:t> </a:t>
            </a:r>
            <a:r>
              <a:rPr lang="nb-NO" i="1" dirty="0" err="1">
                <a:solidFill>
                  <a:srgbClr val="0070C0"/>
                </a:solidFill>
              </a:rPr>
              <a:t>qualification</a:t>
            </a:r>
            <a:r>
              <a:rPr lang="nb-NO" i="1" dirty="0">
                <a:solidFill>
                  <a:srgbClr val="0070C0"/>
                </a:solidFill>
              </a:rPr>
              <a:t> (generell og spesiell studiekompetanse)</a:t>
            </a:r>
            <a:r>
              <a:rPr lang="nb-NO" dirty="0">
                <a:solidFill>
                  <a:srgbClr val="0070C0"/>
                </a:solidFill>
              </a:rPr>
              <a:t> in Norway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0070C0"/>
                </a:solidFill>
              </a:rPr>
              <a:t>Norwegian A SL / HL and Norwegian B HL</a:t>
            </a:r>
          </a:p>
          <a:p>
            <a:r>
              <a:rPr lang="nb-NO" i="1" dirty="0"/>
              <a:t>Samordna opptak</a:t>
            </a:r>
            <a:r>
              <a:rPr lang="nb-NO" dirty="0"/>
              <a:t> </a:t>
            </a:r>
            <a:r>
              <a:rPr lang="nb-NO" dirty="0" err="1"/>
              <a:t>manages</a:t>
            </a:r>
            <a:r>
              <a:rPr lang="nb-NO" dirty="0"/>
              <a:t> </a:t>
            </a:r>
            <a:r>
              <a:rPr lang="nb-NO" dirty="0" err="1"/>
              <a:t>applications</a:t>
            </a:r>
            <a:r>
              <a:rPr lang="nb-NO" dirty="0"/>
              <a:t> for Norway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0070C0"/>
                </a:solidFill>
              </a:rPr>
              <a:t>Conversion </a:t>
            </a:r>
            <a:r>
              <a:rPr lang="nb-NO" dirty="0" err="1">
                <a:solidFill>
                  <a:srgbClr val="0070C0"/>
                </a:solidFill>
              </a:rPr>
              <a:t>table</a:t>
            </a:r>
            <a:r>
              <a:rPr lang="nb-NO" dirty="0">
                <a:solidFill>
                  <a:srgbClr val="0070C0"/>
                </a:solidFill>
              </a:rPr>
              <a:t> for IB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0070C0"/>
                </a:solidFill>
              </a:rPr>
              <a:t>Same </a:t>
            </a:r>
            <a:r>
              <a:rPr lang="nb-NO" dirty="0" err="1">
                <a:solidFill>
                  <a:srgbClr val="0070C0"/>
                </a:solidFill>
              </a:rPr>
              <a:t>extra</a:t>
            </a:r>
            <a:r>
              <a:rPr lang="nb-NO" dirty="0">
                <a:solidFill>
                  <a:srgbClr val="0070C0"/>
                </a:solidFill>
              </a:rPr>
              <a:t> </a:t>
            </a:r>
            <a:r>
              <a:rPr lang="nb-NO" dirty="0" err="1">
                <a:solidFill>
                  <a:srgbClr val="0070C0"/>
                </a:solidFill>
              </a:rPr>
              <a:t>points</a:t>
            </a:r>
            <a:r>
              <a:rPr lang="nb-NO" dirty="0">
                <a:solidFill>
                  <a:srgbClr val="0070C0"/>
                </a:solidFill>
              </a:rPr>
              <a:t> for </a:t>
            </a:r>
            <a:r>
              <a:rPr lang="nb-NO" dirty="0" err="1">
                <a:solidFill>
                  <a:srgbClr val="0070C0"/>
                </a:solidFill>
              </a:rPr>
              <a:t>languages</a:t>
            </a:r>
            <a:r>
              <a:rPr lang="nb-NO" dirty="0">
                <a:solidFill>
                  <a:srgbClr val="0070C0"/>
                </a:solidFill>
              </a:rPr>
              <a:t> and </a:t>
            </a:r>
            <a:r>
              <a:rPr lang="nb-NO" dirty="0" err="1">
                <a:solidFill>
                  <a:srgbClr val="0070C0"/>
                </a:solidFill>
              </a:rPr>
              <a:t>sciences</a:t>
            </a:r>
            <a:r>
              <a:rPr lang="nb-NO" dirty="0">
                <a:solidFill>
                  <a:srgbClr val="0070C0"/>
                </a:solidFill>
              </a:rPr>
              <a:t> as </a:t>
            </a:r>
            <a:r>
              <a:rPr lang="nb-NO" dirty="0" err="1">
                <a:solidFill>
                  <a:srgbClr val="0070C0"/>
                </a:solidFill>
              </a:rPr>
              <a:t>other</a:t>
            </a:r>
            <a:r>
              <a:rPr lang="nb-NO" dirty="0">
                <a:solidFill>
                  <a:srgbClr val="0070C0"/>
                </a:solidFill>
              </a:rPr>
              <a:t> Norwegian students</a:t>
            </a:r>
          </a:p>
          <a:p>
            <a:r>
              <a:rPr lang="nb-NO" dirty="0"/>
              <a:t>Nesbru </a:t>
            </a:r>
            <a:r>
              <a:rPr lang="nb-NO" dirty="0" err="1"/>
              <a:t>vgs</a:t>
            </a:r>
            <a:r>
              <a:rPr lang="nb-NO" dirty="0"/>
              <a:t> supports </a:t>
            </a:r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applications</a:t>
            </a:r>
            <a:r>
              <a:rPr lang="nb-NO" dirty="0"/>
              <a:t> </a:t>
            </a:r>
            <a:r>
              <a:rPr lang="nb-NO" dirty="0" err="1"/>
              <a:t>abroad</a:t>
            </a:r>
            <a:endParaRPr lang="nb-NO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0070C0"/>
                </a:solidFill>
              </a:rPr>
              <a:t>(Limited) </a:t>
            </a:r>
            <a:r>
              <a:rPr lang="nb-NO" dirty="0" err="1">
                <a:solidFill>
                  <a:srgbClr val="0070C0"/>
                </a:solidFill>
              </a:rPr>
              <a:t>information</a:t>
            </a:r>
            <a:r>
              <a:rPr lang="nb-NO" dirty="0">
                <a:solidFill>
                  <a:srgbClr val="0070C0"/>
                </a:solidFill>
              </a:rPr>
              <a:t>, </a:t>
            </a:r>
            <a:r>
              <a:rPr lang="nb-NO" dirty="0" err="1">
                <a:solidFill>
                  <a:srgbClr val="0070C0"/>
                </a:solidFill>
              </a:rPr>
              <a:t>advice</a:t>
            </a:r>
            <a:endParaRPr lang="nb-NO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 err="1">
                <a:solidFill>
                  <a:srgbClr val="0070C0"/>
                </a:solidFill>
              </a:rPr>
              <a:t>Teacher</a:t>
            </a:r>
            <a:r>
              <a:rPr lang="nb-NO" dirty="0">
                <a:solidFill>
                  <a:srgbClr val="0070C0"/>
                </a:solidFill>
              </a:rPr>
              <a:t> </a:t>
            </a:r>
            <a:r>
              <a:rPr lang="nb-NO" dirty="0" err="1">
                <a:solidFill>
                  <a:srgbClr val="0070C0"/>
                </a:solidFill>
              </a:rPr>
              <a:t>references</a:t>
            </a:r>
            <a:r>
              <a:rPr lang="nb-NO" dirty="0">
                <a:solidFill>
                  <a:srgbClr val="0070C0"/>
                </a:solidFill>
              </a:rPr>
              <a:t>, </a:t>
            </a:r>
            <a:r>
              <a:rPr lang="nb-NO" dirty="0" err="1">
                <a:solidFill>
                  <a:srgbClr val="0070C0"/>
                </a:solidFill>
              </a:rPr>
              <a:t>predicted</a:t>
            </a:r>
            <a:r>
              <a:rPr lang="nb-NO" dirty="0">
                <a:solidFill>
                  <a:srgbClr val="0070C0"/>
                </a:solidFill>
              </a:rPr>
              <a:t> grades, </a:t>
            </a:r>
            <a:r>
              <a:rPr lang="nb-NO" dirty="0" err="1">
                <a:solidFill>
                  <a:srgbClr val="0070C0"/>
                </a:solidFill>
              </a:rPr>
              <a:t>transcripts</a:t>
            </a:r>
            <a:r>
              <a:rPr lang="nb-NO" dirty="0">
                <a:solidFill>
                  <a:srgbClr val="0070C0"/>
                </a:solidFill>
              </a:rPr>
              <a:t>, </a:t>
            </a:r>
            <a:r>
              <a:rPr lang="nb-NO" dirty="0" err="1">
                <a:solidFill>
                  <a:srgbClr val="0070C0"/>
                </a:solidFill>
              </a:rPr>
              <a:t>etc</a:t>
            </a:r>
            <a:endParaRPr lang="nb-NO" dirty="0">
              <a:solidFill>
                <a:srgbClr val="0070C0"/>
              </a:solidFill>
            </a:endParaRPr>
          </a:p>
          <a:p>
            <a:r>
              <a:rPr lang="nb-NO" dirty="0"/>
              <a:t>Start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early</a:t>
            </a:r>
            <a:r>
              <a:rPr lang="nb-NO" dirty="0"/>
              <a:t> (</a:t>
            </a:r>
            <a:r>
              <a:rPr lang="nb-NO" dirty="0" err="1"/>
              <a:t>but</a:t>
            </a:r>
            <a:r>
              <a:rPr lang="nb-NO" dirty="0"/>
              <a:t> it is OK not to </a:t>
            </a:r>
            <a:r>
              <a:rPr lang="nb-NO" dirty="0" err="1"/>
              <a:t>know</a:t>
            </a:r>
            <a:r>
              <a:rPr lang="nb-NO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 err="1">
                <a:solidFill>
                  <a:srgbClr val="0070C0"/>
                </a:solidFill>
              </a:rPr>
              <a:t>Countries</a:t>
            </a:r>
            <a:r>
              <a:rPr lang="nb-NO" dirty="0">
                <a:solidFill>
                  <a:srgbClr val="0070C0"/>
                </a:solidFill>
              </a:rPr>
              <a:t>, </a:t>
            </a:r>
            <a:r>
              <a:rPr lang="nb-NO" dirty="0" err="1">
                <a:solidFill>
                  <a:srgbClr val="0070C0"/>
                </a:solidFill>
              </a:rPr>
              <a:t>universities</a:t>
            </a:r>
            <a:r>
              <a:rPr lang="nb-NO" dirty="0">
                <a:solidFill>
                  <a:srgbClr val="0070C0"/>
                </a:solidFill>
              </a:rPr>
              <a:t>, </a:t>
            </a:r>
            <a:r>
              <a:rPr lang="nb-NO" dirty="0" err="1">
                <a:solidFill>
                  <a:srgbClr val="0070C0"/>
                </a:solidFill>
              </a:rPr>
              <a:t>courses</a:t>
            </a:r>
            <a:r>
              <a:rPr lang="nb-NO" dirty="0">
                <a:solidFill>
                  <a:srgbClr val="0070C0"/>
                </a:solidFill>
              </a:rPr>
              <a:t>, minimum </a:t>
            </a:r>
            <a:r>
              <a:rPr lang="nb-NO" dirty="0" err="1">
                <a:solidFill>
                  <a:srgbClr val="0070C0"/>
                </a:solidFill>
              </a:rPr>
              <a:t>requirements</a:t>
            </a:r>
            <a:r>
              <a:rPr lang="nb-NO" dirty="0">
                <a:solidFill>
                  <a:srgbClr val="0070C0"/>
                </a:solidFill>
              </a:rPr>
              <a:t>, </a:t>
            </a:r>
            <a:r>
              <a:rPr lang="nb-NO" dirty="0" err="1">
                <a:solidFill>
                  <a:srgbClr val="0070C0"/>
                </a:solidFill>
              </a:rPr>
              <a:t>finances</a:t>
            </a:r>
            <a:r>
              <a:rPr lang="nb-NO" dirty="0">
                <a:solidFill>
                  <a:srgbClr val="0070C0"/>
                </a:solidFill>
              </a:rPr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 err="1">
                <a:solidFill>
                  <a:srgbClr val="0070C0"/>
                </a:solidFill>
              </a:rPr>
              <a:t>Apply</a:t>
            </a:r>
            <a:r>
              <a:rPr lang="nb-NO" dirty="0">
                <a:solidFill>
                  <a:srgbClr val="0070C0"/>
                </a:solidFill>
              </a:rPr>
              <a:t> for </a:t>
            </a:r>
            <a:r>
              <a:rPr lang="nb-NO" dirty="0" err="1">
                <a:solidFill>
                  <a:srgbClr val="0070C0"/>
                </a:solidFill>
              </a:rPr>
              <a:t>aspirational</a:t>
            </a:r>
            <a:r>
              <a:rPr lang="nb-NO" dirty="0">
                <a:solidFill>
                  <a:srgbClr val="0070C0"/>
                </a:solidFill>
              </a:rPr>
              <a:t>/</a:t>
            </a:r>
            <a:r>
              <a:rPr lang="nb-NO" dirty="0" err="1">
                <a:solidFill>
                  <a:srgbClr val="0070C0"/>
                </a:solidFill>
              </a:rPr>
              <a:t>dream</a:t>
            </a:r>
            <a:r>
              <a:rPr lang="nb-NO" dirty="0">
                <a:solidFill>
                  <a:srgbClr val="0070C0"/>
                </a:solidFill>
              </a:rPr>
              <a:t>, </a:t>
            </a:r>
            <a:r>
              <a:rPr lang="nb-NO" dirty="0" err="1">
                <a:solidFill>
                  <a:srgbClr val="0070C0"/>
                </a:solidFill>
              </a:rPr>
              <a:t>realistic</a:t>
            </a:r>
            <a:r>
              <a:rPr lang="nb-NO" dirty="0">
                <a:solidFill>
                  <a:srgbClr val="0070C0"/>
                </a:solidFill>
              </a:rPr>
              <a:t>, and </a:t>
            </a:r>
            <a:r>
              <a:rPr lang="nb-NO" dirty="0" err="1">
                <a:solidFill>
                  <a:srgbClr val="0070C0"/>
                </a:solidFill>
              </a:rPr>
              <a:t>safety</a:t>
            </a:r>
            <a:r>
              <a:rPr lang="nb-NO" dirty="0">
                <a:solidFill>
                  <a:srgbClr val="0070C0"/>
                </a:solidFill>
              </a:rPr>
              <a:t> </a:t>
            </a:r>
            <a:r>
              <a:rPr lang="nb-NO" dirty="0" err="1">
                <a:solidFill>
                  <a:srgbClr val="0070C0"/>
                </a:solidFill>
              </a:rPr>
              <a:t>university</a:t>
            </a:r>
            <a:r>
              <a:rPr lang="nb-NO" dirty="0">
                <a:solidFill>
                  <a:srgbClr val="0070C0"/>
                </a:solidFill>
              </a:rPr>
              <a:t> </a:t>
            </a:r>
            <a:r>
              <a:rPr lang="nb-NO" dirty="0" err="1">
                <a:solidFill>
                  <a:srgbClr val="0070C0"/>
                </a:solidFill>
              </a:rPr>
              <a:t>courses</a:t>
            </a:r>
            <a:endParaRPr lang="nb-NO" dirty="0">
              <a:solidFill>
                <a:srgbClr val="0070C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3567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B1598A-CE4C-0C6D-B83F-635EF7D4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47"/>
            <a:ext cx="10515600" cy="1325563"/>
          </a:xfrm>
        </p:spPr>
        <p:txBody>
          <a:bodyPr/>
          <a:lstStyle/>
          <a:p>
            <a:r>
              <a:rPr lang="nb-NO" b="1" dirty="0"/>
              <a:t>Absence and </a:t>
            </a:r>
            <a:r>
              <a:rPr lang="nb-NO" b="1" dirty="0" err="1"/>
              <a:t>lateness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4E3D70-6553-B2C2-0189-95DFE897F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347"/>
            <a:ext cx="10515600" cy="4351338"/>
          </a:xfrm>
        </p:spPr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expectation</a:t>
            </a:r>
            <a:r>
              <a:rPr lang="nb-NO" dirty="0"/>
              <a:t> is: </a:t>
            </a:r>
            <a:r>
              <a:rPr lang="nb-NO" dirty="0" err="1"/>
              <a:t>Ready</a:t>
            </a:r>
            <a:r>
              <a:rPr lang="nb-NO" dirty="0"/>
              <a:t> to start </a:t>
            </a:r>
            <a:r>
              <a:rPr lang="nb-NO" dirty="0" err="1"/>
              <a:t>teaching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lesson</a:t>
            </a:r>
            <a:r>
              <a:rPr lang="nb-NO" dirty="0"/>
              <a:t> starts</a:t>
            </a:r>
          </a:p>
          <a:p>
            <a:endParaRPr lang="nb-NO" dirty="0"/>
          </a:p>
          <a:p>
            <a:r>
              <a:rPr lang="nb-NO" dirty="0"/>
              <a:t>O-15 min late – </a:t>
            </a:r>
            <a:r>
              <a:rPr lang="nb-NO" dirty="0" err="1"/>
              <a:t>notification</a:t>
            </a:r>
            <a:r>
              <a:rPr lang="nb-NO" dirty="0"/>
              <a:t> (‘anmerkning’)</a:t>
            </a:r>
          </a:p>
          <a:p>
            <a:r>
              <a:rPr lang="nb-NO" dirty="0"/>
              <a:t>16 min and more – absence (marked in 45 min </a:t>
            </a:r>
            <a:r>
              <a:rPr lang="nb-NO" dirty="0" err="1"/>
              <a:t>intervals</a:t>
            </a:r>
            <a:r>
              <a:rPr lang="nb-NO" dirty="0"/>
              <a:t>)</a:t>
            </a:r>
          </a:p>
          <a:p>
            <a:endParaRPr lang="nb-NO" dirty="0"/>
          </a:p>
          <a:p>
            <a:r>
              <a:rPr lang="nb-NO" dirty="0"/>
              <a:t>Send a </a:t>
            </a:r>
            <a:r>
              <a:rPr lang="nb-NO" dirty="0" err="1"/>
              <a:t>message</a:t>
            </a:r>
            <a:r>
              <a:rPr lang="nb-NO" dirty="0"/>
              <a:t> to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subject</a:t>
            </a:r>
            <a:r>
              <a:rPr lang="nb-NO" dirty="0"/>
              <a:t> </a:t>
            </a:r>
            <a:r>
              <a:rPr lang="nb-NO" dirty="0" err="1"/>
              <a:t>teacher</a:t>
            </a:r>
            <a:r>
              <a:rPr lang="nb-NO" dirty="0"/>
              <a:t> and </a:t>
            </a:r>
            <a:r>
              <a:rPr lang="nb-NO" dirty="0" err="1"/>
              <a:t>your</a:t>
            </a:r>
            <a:r>
              <a:rPr lang="nb-NO" dirty="0"/>
              <a:t> student partner </a:t>
            </a:r>
          </a:p>
          <a:p>
            <a:pPr marL="0" indent="0">
              <a:buNone/>
            </a:pPr>
            <a:r>
              <a:rPr lang="nb-NO" sz="1800" dirty="0"/>
              <a:t>(</a:t>
            </a:r>
            <a:r>
              <a:rPr lang="nb-NO" sz="1800" dirty="0" err="1"/>
              <a:t>but</a:t>
            </a:r>
            <a:r>
              <a:rPr lang="nb-NO" sz="1800" dirty="0"/>
              <a:t> </a:t>
            </a:r>
            <a:r>
              <a:rPr lang="nb-NO" sz="1800" dirty="0" err="1"/>
              <a:t>this</a:t>
            </a:r>
            <a:r>
              <a:rPr lang="nb-NO" sz="1800" dirty="0"/>
              <a:t> </a:t>
            </a:r>
            <a:r>
              <a:rPr lang="nb-NO" sz="1800" dirty="0" err="1"/>
              <a:t>will</a:t>
            </a:r>
            <a:r>
              <a:rPr lang="nb-NO" sz="1800" dirty="0"/>
              <a:t> not save </a:t>
            </a:r>
            <a:r>
              <a:rPr lang="nb-NO" sz="1800" dirty="0" err="1"/>
              <a:t>you</a:t>
            </a:r>
            <a:r>
              <a:rPr lang="nb-NO" sz="1800" dirty="0"/>
              <a:t> from </a:t>
            </a:r>
            <a:r>
              <a:rPr lang="nb-NO" sz="1800" dirty="0" err="1"/>
              <a:t>getting</a:t>
            </a:r>
            <a:r>
              <a:rPr lang="nb-NO" sz="1800" dirty="0"/>
              <a:t> a </a:t>
            </a:r>
            <a:r>
              <a:rPr lang="nb-NO" sz="1800" dirty="0" err="1"/>
              <a:t>notification</a:t>
            </a:r>
            <a:r>
              <a:rPr lang="nb-NO" sz="1800" dirty="0"/>
              <a:t>/absence)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8343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E354B4-7C23-AED1-122C-32FE009D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lang="nb-NO" b="1" dirty="0"/>
              <a:t>Absence and </a:t>
            </a:r>
            <a:r>
              <a:rPr lang="nb-NO" b="1" dirty="0" err="1"/>
              <a:t>lateness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5AC209-3335-5E59-03B1-748FCD5A0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085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nb-NO" dirty="0"/>
              <a:t>10% </a:t>
            </a:r>
            <a:r>
              <a:rPr lang="nb-NO" dirty="0" err="1"/>
              <a:t>rule</a:t>
            </a:r>
            <a:r>
              <a:rPr lang="nb-NO" dirty="0"/>
              <a:t>: absence 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documentation</a:t>
            </a:r>
            <a:r>
              <a:rPr lang="nb-NO" dirty="0"/>
              <a:t> </a:t>
            </a:r>
          </a:p>
          <a:p>
            <a:r>
              <a:rPr lang="nb-NO" dirty="0" err="1"/>
              <a:t>Documented</a:t>
            </a:r>
            <a:r>
              <a:rPr lang="nb-NO" dirty="0"/>
              <a:t> absence, up to 10 </a:t>
            </a:r>
            <a:r>
              <a:rPr lang="nb-NO" dirty="0" err="1"/>
              <a:t>days</a:t>
            </a:r>
            <a:r>
              <a:rPr lang="nb-NO" dirty="0"/>
              <a:t> a </a:t>
            </a:r>
            <a:r>
              <a:rPr lang="nb-NO" dirty="0" err="1"/>
              <a:t>year</a:t>
            </a:r>
            <a:r>
              <a:rPr lang="nb-NO" dirty="0"/>
              <a:t>, </a:t>
            </a:r>
            <a:r>
              <a:rPr lang="nb-NO" dirty="0" err="1"/>
              <a:t>includes</a:t>
            </a:r>
            <a:endParaRPr lang="nb-NO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i="1" dirty="0" err="1">
                <a:solidFill>
                  <a:srgbClr val="0070C0"/>
                </a:solidFill>
              </a:rPr>
              <a:t>Illness</a:t>
            </a:r>
            <a:r>
              <a:rPr lang="nb-NO" i="1" dirty="0">
                <a:solidFill>
                  <a:srgbClr val="0070C0"/>
                </a:solidFill>
              </a:rPr>
              <a:t>, </a:t>
            </a:r>
            <a:r>
              <a:rPr lang="nb-NO" i="1" dirty="0" err="1">
                <a:solidFill>
                  <a:srgbClr val="0070C0"/>
                </a:solidFill>
              </a:rPr>
              <a:t>doctor</a:t>
            </a:r>
            <a:r>
              <a:rPr lang="nb-NO" i="1" dirty="0">
                <a:solidFill>
                  <a:srgbClr val="0070C0"/>
                </a:solidFill>
              </a:rPr>
              <a:t>, </a:t>
            </a:r>
            <a:r>
              <a:rPr lang="nb-NO" i="1" dirty="0" err="1">
                <a:solidFill>
                  <a:srgbClr val="0070C0"/>
                </a:solidFill>
              </a:rPr>
              <a:t>dentist</a:t>
            </a:r>
            <a:r>
              <a:rPr lang="nb-NO" i="1" dirty="0">
                <a:solidFill>
                  <a:srgbClr val="0070C0"/>
                </a:solidFill>
              </a:rPr>
              <a:t>, hospital + </a:t>
            </a:r>
            <a:r>
              <a:rPr lang="nb-NO" i="1" dirty="0" err="1">
                <a:solidFill>
                  <a:srgbClr val="0070C0"/>
                </a:solidFill>
              </a:rPr>
              <a:t>cronic</a:t>
            </a:r>
            <a:r>
              <a:rPr lang="nb-NO" i="1" dirty="0">
                <a:solidFill>
                  <a:srgbClr val="0070C0"/>
                </a:solidFill>
              </a:rPr>
              <a:t>/</a:t>
            </a:r>
            <a:r>
              <a:rPr lang="nb-NO" i="1" dirty="0" err="1">
                <a:solidFill>
                  <a:srgbClr val="0070C0"/>
                </a:solidFill>
              </a:rPr>
              <a:t>recurring</a:t>
            </a:r>
            <a:endParaRPr lang="nb-NO" i="1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b-NO" i="1" dirty="0" err="1">
                <a:solidFill>
                  <a:srgbClr val="0070C0"/>
                </a:solidFill>
              </a:rPr>
              <a:t>Welfare</a:t>
            </a:r>
            <a:r>
              <a:rPr lang="nb-NO" i="1" dirty="0">
                <a:solidFill>
                  <a:srgbClr val="0070C0"/>
                </a:solidFill>
              </a:rPr>
              <a:t> (</a:t>
            </a:r>
            <a:r>
              <a:rPr lang="nb-NO" i="1" dirty="0" err="1">
                <a:solidFill>
                  <a:srgbClr val="0070C0"/>
                </a:solidFill>
              </a:rPr>
              <a:t>family</a:t>
            </a:r>
            <a:r>
              <a:rPr lang="nb-NO" i="1" dirty="0">
                <a:solidFill>
                  <a:srgbClr val="0070C0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i="1" dirty="0" err="1">
                <a:solidFill>
                  <a:srgbClr val="0070C0"/>
                </a:solidFill>
              </a:rPr>
              <a:t>Political</a:t>
            </a:r>
            <a:r>
              <a:rPr lang="nb-NO" i="1" dirty="0">
                <a:solidFill>
                  <a:srgbClr val="0070C0"/>
                </a:solidFill>
              </a:rPr>
              <a:t> </a:t>
            </a:r>
            <a:r>
              <a:rPr lang="nb-NO" i="1" dirty="0" err="1">
                <a:solidFill>
                  <a:srgbClr val="0070C0"/>
                </a:solidFill>
              </a:rPr>
              <a:t>work</a:t>
            </a:r>
            <a:r>
              <a:rPr lang="nb-NO" i="1" dirty="0">
                <a:solidFill>
                  <a:srgbClr val="0070C0"/>
                </a:solidFill>
              </a:rPr>
              <a:t>, </a:t>
            </a:r>
            <a:r>
              <a:rPr lang="nb-NO" i="1" dirty="0" err="1">
                <a:solidFill>
                  <a:srgbClr val="0070C0"/>
                </a:solidFill>
              </a:rPr>
              <a:t>volunteering</a:t>
            </a:r>
            <a:r>
              <a:rPr lang="nb-NO" i="1" dirty="0">
                <a:solidFill>
                  <a:srgbClr val="0070C0"/>
                </a:solidFill>
              </a:rPr>
              <a:t> (in </a:t>
            </a:r>
            <a:r>
              <a:rPr lang="nb-NO" i="1" dirty="0" err="1">
                <a:solidFill>
                  <a:srgbClr val="0070C0"/>
                </a:solidFill>
              </a:rPr>
              <a:t>some</a:t>
            </a:r>
            <a:r>
              <a:rPr lang="nb-NO" i="1" dirty="0">
                <a:solidFill>
                  <a:srgbClr val="0070C0"/>
                </a:solidFill>
              </a:rPr>
              <a:t> cases), etc.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i="1" dirty="0" err="1">
                <a:solidFill>
                  <a:srgbClr val="0070C0"/>
                </a:solidFill>
              </a:rPr>
              <a:t>Participation</a:t>
            </a:r>
            <a:r>
              <a:rPr lang="nb-NO" i="1" dirty="0">
                <a:solidFill>
                  <a:srgbClr val="0070C0"/>
                </a:solidFill>
              </a:rPr>
              <a:t> in sport or </a:t>
            </a:r>
            <a:r>
              <a:rPr lang="nb-NO" i="1" dirty="0" err="1">
                <a:solidFill>
                  <a:srgbClr val="0070C0"/>
                </a:solidFill>
              </a:rPr>
              <a:t>culture</a:t>
            </a:r>
            <a:r>
              <a:rPr lang="nb-NO" i="1" dirty="0">
                <a:solidFill>
                  <a:srgbClr val="0070C0"/>
                </a:solidFill>
              </a:rPr>
              <a:t> </a:t>
            </a:r>
            <a:r>
              <a:rPr lang="nb-NO" i="1" dirty="0" err="1">
                <a:solidFill>
                  <a:srgbClr val="0070C0"/>
                </a:solidFill>
              </a:rPr>
              <a:t>on</a:t>
            </a:r>
            <a:r>
              <a:rPr lang="nb-NO" i="1" dirty="0">
                <a:solidFill>
                  <a:srgbClr val="0070C0"/>
                </a:solidFill>
              </a:rPr>
              <a:t> </a:t>
            </a:r>
            <a:r>
              <a:rPr lang="nb-NO" i="1" dirty="0" err="1">
                <a:solidFill>
                  <a:srgbClr val="0070C0"/>
                </a:solidFill>
              </a:rPr>
              <a:t>national</a:t>
            </a:r>
            <a:r>
              <a:rPr lang="nb-NO" i="1" dirty="0">
                <a:solidFill>
                  <a:srgbClr val="0070C0"/>
                </a:solidFill>
              </a:rPr>
              <a:t>/</a:t>
            </a:r>
            <a:r>
              <a:rPr lang="nb-NO" i="1" dirty="0" err="1">
                <a:solidFill>
                  <a:srgbClr val="0070C0"/>
                </a:solidFill>
              </a:rPr>
              <a:t>international</a:t>
            </a:r>
            <a:r>
              <a:rPr lang="nb-NO" i="1" dirty="0">
                <a:solidFill>
                  <a:srgbClr val="0070C0"/>
                </a:solidFill>
              </a:rPr>
              <a:t> </a:t>
            </a:r>
            <a:r>
              <a:rPr lang="nb-NO" i="1" dirty="0" err="1">
                <a:solidFill>
                  <a:srgbClr val="0070C0"/>
                </a:solidFill>
              </a:rPr>
              <a:t>level</a:t>
            </a:r>
            <a:r>
              <a:rPr lang="nb-NO" i="1" dirty="0">
                <a:solidFill>
                  <a:srgbClr val="0070C0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i="1" dirty="0" err="1">
                <a:solidFill>
                  <a:srgbClr val="0070C0"/>
                </a:solidFill>
              </a:rPr>
              <a:t>Some</a:t>
            </a:r>
            <a:r>
              <a:rPr lang="nb-NO" i="1" dirty="0">
                <a:solidFill>
                  <a:srgbClr val="0070C0"/>
                </a:solidFill>
              </a:rPr>
              <a:t> </a:t>
            </a:r>
            <a:r>
              <a:rPr lang="nb-NO" i="1" dirty="0" err="1">
                <a:solidFill>
                  <a:srgbClr val="0070C0"/>
                </a:solidFill>
              </a:rPr>
              <a:t>mandatory</a:t>
            </a:r>
            <a:r>
              <a:rPr lang="nb-NO" i="1" dirty="0">
                <a:solidFill>
                  <a:srgbClr val="0070C0"/>
                </a:solidFill>
              </a:rPr>
              <a:t> parts </a:t>
            </a:r>
            <a:r>
              <a:rPr lang="nb-NO" i="1" dirty="0" err="1">
                <a:solidFill>
                  <a:srgbClr val="0070C0"/>
                </a:solidFill>
              </a:rPr>
              <a:t>of</a:t>
            </a:r>
            <a:r>
              <a:rPr lang="nb-NO" i="1" dirty="0">
                <a:solidFill>
                  <a:srgbClr val="0070C0"/>
                </a:solidFill>
              </a:rPr>
              <a:t> driving </a:t>
            </a:r>
            <a:r>
              <a:rPr lang="nb-NO" i="1" dirty="0" err="1">
                <a:solidFill>
                  <a:srgbClr val="0070C0"/>
                </a:solidFill>
              </a:rPr>
              <a:t>lessons</a:t>
            </a:r>
            <a:r>
              <a:rPr lang="nb-NO" i="1" dirty="0">
                <a:solidFill>
                  <a:srgbClr val="0070C0"/>
                </a:solidFill>
              </a:rPr>
              <a:t> (i.e. Sikkerhetskurs)</a:t>
            </a:r>
          </a:p>
          <a:p>
            <a:r>
              <a:rPr lang="nb-NO" dirty="0"/>
              <a:t>The student </a:t>
            </a:r>
            <a:r>
              <a:rPr lang="nb-NO" dirty="0" err="1"/>
              <a:t>enter</a:t>
            </a:r>
            <a:r>
              <a:rPr lang="nb-NO" dirty="0"/>
              <a:t> </a:t>
            </a:r>
            <a:r>
              <a:rPr lang="nb-NO" dirty="0" err="1"/>
              <a:t>documentation</a:t>
            </a:r>
            <a:r>
              <a:rPr lang="nb-NO" dirty="0"/>
              <a:t> </a:t>
            </a:r>
            <a:r>
              <a:rPr lang="nb-NO" dirty="0" err="1"/>
              <a:t>digitally</a:t>
            </a:r>
            <a:r>
              <a:rPr lang="nb-NO" dirty="0"/>
              <a:t> </a:t>
            </a:r>
            <a:r>
              <a:rPr lang="nb-NO" dirty="0" err="1"/>
              <a:t>onto</a:t>
            </a:r>
            <a:r>
              <a:rPr lang="nb-NO" dirty="0"/>
              <a:t> VIS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b="1" i="0" dirty="0">
                <a:solidFill>
                  <a:srgbClr val="0070C0"/>
                </a:solidFill>
                <a:effectLst/>
                <a:latin typeface="Inter"/>
              </a:rPr>
              <a:t>Mine søknader –&gt; Egenmelding –&gt; Opprett egenmelding</a:t>
            </a:r>
            <a:r>
              <a:rPr lang="nb-NO" dirty="0">
                <a:solidFill>
                  <a:srgbClr val="0070C0"/>
                </a:solidFill>
              </a:rPr>
              <a:t> – </a:t>
            </a:r>
            <a:r>
              <a:rPr lang="nb-NO" dirty="0" err="1">
                <a:solidFill>
                  <a:srgbClr val="0070C0"/>
                </a:solidFill>
              </a:rPr>
              <a:t>whole</a:t>
            </a:r>
            <a:r>
              <a:rPr lang="nb-NO" dirty="0">
                <a:solidFill>
                  <a:srgbClr val="0070C0"/>
                </a:solidFill>
              </a:rPr>
              <a:t> </a:t>
            </a:r>
            <a:r>
              <a:rPr lang="nb-NO" dirty="0" err="1">
                <a:solidFill>
                  <a:srgbClr val="0070C0"/>
                </a:solidFill>
              </a:rPr>
              <a:t>day</a:t>
            </a:r>
            <a:r>
              <a:rPr lang="nb-NO" dirty="0">
                <a:solidFill>
                  <a:srgbClr val="0070C0"/>
                </a:solidFill>
              </a:rPr>
              <a:t> absence (heldagsfravær)</a:t>
            </a:r>
          </a:p>
          <a:p>
            <a:r>
              <a:rPr lang="nb-NO" dirty="0"/>
              <a:t>Travelling, </a:t>
            </a:r>
            <a:r>
              <a:rPr lang="nb-NO" dirty="0" err="1"/>
              <a:t>extended</a:t>
            </a:r>
            <a:r>
              <a:rPr lang="nb-NO" dirty="0"/>
              <a:t> </a:t>
            </a:r>
            <a:r>
              <a:rPr lang="nb-NO" dirty="0" err="1"/>
              <a:t>holidays</a:t>
            </a:r>
            <a:r>
              <a:rPr lang="nb-NO" dirty="0"/>
              <a:t> = </a:t>
            </a:r>
            <a:r>
              <a:rPr lang="nb-NO" dirty="0" err="1"/>
              <a:t>undocumented</a:t>
            </a:r>
            <a:r>
              <a:rPr lang="nb-NO" dirty="0"/>
              <a:t> absence</a:t>
            </a:r>
          </a:p>
          <a:p>
            <a:r>
              <a:rPr lang="nb-NO" dirty="0" err="1"/>
              <a:t>Notify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teachers</a:t>
            </a:r>
            <a:r>
              <a:rPr lang="nb-NO" dirty="0"/>
              <a:t> (NB </a:t>
            </a:r>
            <a:r>
              <a:rPr lang="nb-NO" dirty="0" err="1"/>
              <a:t>this</a:t>
            </a:r>
            <a:r>
              <a:rPr lang="nb-NO" dirty="0"/>
              <a:t> is not </a:t>
            </a:r>
            <a:r>
              <a:rPr lang="nb-NO" dirty="0" err="1"/>
              <a:t>documentation</a:t>
            </a:r>
            <a:r>
              <a:rPr lang="nb-NO" dirty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78715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D9BCDA-ACB1-860A-1E33-86AB393A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351"/>
            <a:ext cx="10515600" cy="1325563"/>
          </a:xfrm>
        </p:spPr>
        <p:txBody>
          <a:bodyPr/>
          <a:lstStyle/>
          <a:p>
            <a:r>
              <a:rPr lang="nb-NO" b="1" dirty="0"/>
              <a:t>How </a:t>
            </a:r>
            <a:r>
              <a:rPr lang="nb-NO" b="1" dirty="0" err="1"/>
              <a:t>can</a:t>
            </a:r>
            <a:r>
              <a:rPr lang="nb-NO" b="1" dirty="0"/>
              <a:t> </a:t>
            </a:r>
            <a:r>
              <a:rPr lang="nb-NO" b="1" dirty="0" err="1"/>
              <a:t>you</a:t>
            </a:r>
            <a:r>
              <a:rPr lang="nb-NO" b="1" dirty="0"/>
              <a:t> support?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2FDDF6-8D88-422D-2411-2370ECE3B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3939"/>
            <a:ext cx="10995991" cy="4934709"/>
          </a:xfrm>
        </p:spPr>
        <p:txBody>
          <a:bodyPr>
            <a:normAutofit/>
          </a:bodyPr>
          <a:lstStyle/>
          <a:p>
            <a:r>
              <a:rPr lang="nb-NO" dirty="0"/>
              <a:t>Access to VIS (Visma): </a:t>
            </a:r>
            <a:r>
              <a:rPr lang="nb-NO" dirty="0" err="1"/>
              <a:t>timetable</a:t>
            </a:r>
            <a:r>
              <a:rPr lang="nb-NO" dirty="0"/>
              <a:t>, term grades, absence, </a:t>
            </a:r>
            <a:r>
              <a:rPr lang="nb-NO" dirty="0" err="1"/>
              <a:t>etc</a:t>
            </a:r>
            <a:r>
              <a:rPr lang="nb-NO" dirty="0"/>
              <a:t> (&lt;18 yrs)</a:t>
            </a:r>
          </a:p>
          <a:p>
            <a:pPr lvl="1"/>
            <a:r>
              <a:rPr lang="nb-NO" dirty="0"/>
              <a:t>How to </a:t>
            </a:r>
            <a:r>
              <a:rPr lang="nb-NO" dirty="0" err="1"/>
              <a:t>access</a:t>
            </a:r>
            <a:r>
              <a:rPr lang="nb-NO" dirty="0"/>
              <a:t> (</a:t>
            </a:r>
            <a:r>
              <a:rPr lang="nb-NO" dirty="0" err="1"/>
              <a:t>contact</a:t>
            </a:r>
            <a:r>
              <a:rPr lang="nb-NO" dirty="0"/>
              <a:t> </a:t>
            </a:r>
            <a:r>
              <a:rPr lang="nb-NO" dirty="0" err="1"/>
              <a:t>school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not in Folkeregisteret or have digital ID): </a:t>
            </a:r>
          </a:p>
          <a:p>
            <a:pPr lvl="1"/>
            <a:r>
              <a:rPr lang="nb-NO" dirty="0">
                <a:hlinkClick r:id="rId2"/>
              </a:rPr>
              <a:t>Visma </a:t>
            </a:r>
            <a:r>
              <a:rPr lang="nb-NO" dirty="0" err="1">
                <a:hlinkClick r:id="rId2"/>
              </a:rPr>
              <a:t>InSchool</a:t>
            </a:r>
            <a:r>
              <a:rPr lang="nb-NO" dirty="0">
                <a:hlinkClick r:id="rId2"/>
              </a:rPr>
              <a:t> - Akershus fylkeskommune (afk.no)</a:t>
            </a:r>
            <a:endParaRPr lang="nb-NO" dirty="0"/>
          </a:p>
          <a:p>
            <a:r>
              <a:rPr lang="nb-NO" dirty="0" err="1"/>
              <a:t>Independent</a:t>
            </a:r>
            <a:r>
              <a:rPr lang="nb-NO" dirty="0"/>
              <a:t> </a:t>
            </a:r>
            <a:r>
              <a:rPr lang="nb-NO" dirty="0" err="1"/>
              <a:t>study</a:t>
            </a:r>
            <a:r>
              <a:rPr lang="nb-NO" dirty="0"/>
              <a:t> v. </a:t>
            </a:r>
            <a:r>
              <a:rPr lang="nb-NO" dirty="0" err="1"/>
              <a:t>help</a:t>
            </a:r>
            <a:r>
              <a:rPr lang="nb-NO" dirty="0"/>
              <a:t> </a:t>
            </a:r>
            <a:r>
              <a:rPr lang="nb-NO" dirty="0" err="1"/>
              <a:t>structure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day</a:t>
            </a:r>
            <a:r>
              <a:rPr lang="nb-NO" dirty="0"/>
              <a:t>/</a:t>
            </a:r>
            <a:r>
              <a:rPr lang="nb-NO" dirty="0" err="1"/>
              <a:t>week</a:t>
            </a:r>
            <a:r>
              <a:rPr lang="nb-NO" dirty="0"/>
              <a:t> – </a:t>
            </a:r>
            <a:r>
              <a:rPr lang="nb-NO" dirty="0" err="1"/>
              <a:t>calendar</a:t>
            </a:r>
            <a:r>
              <a:rPr lang="nb-NO" dirty="0"/>
              <a:t> </a:t>
            </a:r>
          </a:p>
          <a:p>
            <a:r>
              <a:rPr lang="nb-NO" dirty="0" err="1"/>
              <a:t>Stressful</a:t>
            </a:r>
            <a:r>
              <a:rPr lang="nb-NO" dirty="0"/>
              <a:t> </a:t>
            </a:r>
            <a:r>
              <a:rPr lang="nb-NO" dirty="0" err="1"/>
              <a:t>periods</a:t>
            </a:r>
            <a:r>
              <a:rPr lang="nb-NO" dirty="0"/>
              <a:t> – deadlines – </a:t>
            </a:r>
            <a:r>
              <a:rPr lang="nb-NO" dirty="0" err="1"/>
              <a:t>component</a:t>
            </a:r>
            <a:r>
              <a:rPr lang="nb-NO" dirty="0"/>
              <a:t> deadline </a:t>
            </a:r>
            <a:r>
              <a:rPr lang="nb-NO" dirty="0" err="1"/>
              <a:t>calendar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Teams</a:t>
            </a:r>
          </a:p>
          <a:p>
            <a:r>
              <a:rPr lang="nb-NO" dirty="0"/>
              <a:t>Holidays – </a:t>
            </a:r>
            <a:r>
              <a:rPr lang="nb-NO" dirty="0" err="1"/>
              <a:t>school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v. rest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8361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D9BCDA-ACB1-860A-1E33-86AB393A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351"/>
            <a:ext cx="10515600" cy="1325563"/>
          </a:xfrm>
        </p:spPr>
        <p:txBody>
          <a:bodyPr/>
          <a:lstStyle/>
          <a:p>
            <a:r>
              <a:rPr lang="nb-NO" b="1" dirty="0"/>
              <a:t>2IB </a:t>
            </a:r>
            <a:r>
              <a:rPr lang="nb-NO" b="1" dirty="0" err="1"/>
              <a:t>parents</a:t>
            </a:r>
            <a:r>
              <a:rPr lang="nb-NO" b="1" dirty="0"/>
              <a:t> reps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2FDDF6-8D88-422D-2411-2370ECE3B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3939"/>
            <a:ext cx="10995991" cy="4934709"/>
          </a:xfrm>
        </p:spPr>
        <p:txBody>
          <a:bodyPr>
            <a:normAutofit/>
          </a:bodyPr>
          <a:lstStyle/>
          <a:p>
            <a:r>
              <a:rPr lang="nb-NO" dirty="0"/>
              <a:t>1-2 </a:t>
            </a:r>
            <a:r>
              <a:rPr lang="nb-NO" dirty="0" err="1"/>
              <a:t>class</a:t>
            </a:r>
            <a:r>
              <a:rPr lang="nb-NO" dirty="0"/>
              <a:t> reps</a:t>
            </a:r>
          </a:p>
          <a:p>
            <a:r>
              <a:rPr lang="nb-NO" dirty="0" err="1"/>
              <a:t>Establish</a:t>
            </a:r>
            <a:r>
              <a:rPr lang="nb-NO" dirty="0"/>
              <a:t> a </a:t>
            </a:r>
            <a:r>
              <a:rPr lang="nb-NO" dirty="0" err="1"/>
              <a:t>parent</a:t>
            </a:r>
            <a:r>
              <a:rPr lang="nb-NO" dirty="0"/>
              <a:t> </a:t>
            </a:r>
            <a:r>
              <a:rPr lang="nb-NO" dirty="0" err="1"/>
              <a:t>group</a:t>
            </a:r>
            <a:r>
              <a:rPr lang="nb-NO" dirty="0"/>
              <a:t> </a:t>
            </a:r>
            <a:r>
              <a:rPr lang="nb-NO" dirty="0" err="1"/>
              <a:t>communication</a:t>
            </a:r>
            <a:r>
              <a:rPr lang="nb-NO" dirty="0"/>
              <a:t> </a:t>
            </a:r>
            <a:r>
              <a:rPr lang="nb-NO" dirty="0" err="1"/>
              <a:t>channel</a:t>
            </a:r>
            <a:r>
              <a:rPr lang="nb-NO" dirty="0"/>
              <a:t> (i.e. Messenger, </a:t>
            </a:r>
            <a:r>
              <a:rPr lang="nb-NO" dirty="0" err="1"/>
              <a:t>What’sApp</a:t>
            </a:r>
            <a:r>
              <a:rPr lang="nb-NO" dirty="0"/>
              <a:t>, etc.)</a:t>
            </a:r>
          </a:p>
          <a:p>
            <a:r>
              <a:rPr lang="nb-NO" dirty="0"/>
              <a:t>Support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class</a:t>
            </a:r>
            <a:r>
              <a:rPr lang="nb-NO" dirty="0"/>
              <a:t>/</a:t>
            </a:r>
            <a:r>
              <a:rPr lang="nb-NO" dirty="0" err="1"/>
              <a:t>school</a:t>
            </a:r>
            <a:r>
              <a:rPr lang="nb-NO" dirty="0"/>
              <a:t> in </a:t>
            </a:r>
            <a:r>
              <a:rPr lang="nb-NO" dirty="0" err="1"/>
              <a:t>establishing</a:t>
            </a:r>
            <a:r>
              <a:rPr lang="nb-NO" dirty="0"/>
              <a:t> a sound </a:t>
            </a:r>
            <a:r>
              <a:rPr lang="nb-NO" dirty="0" err="1"/>
              <a:t>social</a:t>
            </a:r>
            <a:r>
              <a:rPr lang="nb-NO" dirty="0"/>
              <a:t> and </a:t>
            </a:r>
            <a:r>
              <a:rPr lang="nb-NO" dirty="0" err="1"/>
              <a:t>learning</a:t>
            </a:r>
            <a:r>
              <a:rPr lang="nb-NO" dirty="0"/>
              <a:t> </a:t>
            </a:r>
            <a:r>
              <a:rPr lang="nb-NO" dirty="0" err="1"/>
              <a:t>environment</a:t>
            </a:r>
            <a:endParaRPr lang="nb-NO" dirty="0"/>
          </a:p>
          <a:p>
            <a:r>
              <a:rPr lang="nb-NO" dirty="0"/>
              <a:t>Support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class</a:t>
            </a:r>
            <a:r>
              <a:rPr lang="nb-NO" dirty="0"/>
              <a:t>/</a:t>
            </a:r>
            <a:r>
              <a:rPr lang="nb-NO" dirty="0" err="1"/>
              <a:t>school</a:t>
            </a:r>
            <a:r>
              <a:rPr lang="nb-NO" dirty="0"/>
              <a:t> in organising </a:t>
            </a:r>
            <a:r>
              <a:rPr lang="nb-NO" dirty="0" err="1"/>
              <a:t>social</a:t>
            </a:r>
            <a:r>
              <a:rPr lang="nb-NO" dirty="0"/>
              <a:t> </a:t>
            </a:r>
            <a:r>
              <a:rPr lang="nb-NO" dirty="0" err="1"/>
              <a:t>events</a:t>
            </a:r>
            <a:r>
              <a:rPr lang="nb-NO" dirty="0"/>
              <a:t> etc.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7627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C2A1A0-FB97-23E2-D9B4-F92BD96B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2IB staff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D658EC-3534-15D9-B60E-71F648EE7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353801" cy="48596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 err="1"/>
              <a:t>Contact</a:t>
            </a:r>
            <a:r>
              <a:rPr lang="nb-NO" b="1" dirty="0"/>
              <a:t> </a:t>
            </a:r>
            <a:r>
              <a:rPr lang="nb-NO" b="1" dirty="0" err="1"/>
              <a:t>details</a:t>
            </a:r>
            <a:r>
              <a:rPr lang="nb-NO" b="1" dirty="0"/>
              <a:t>: </a:t>
            </a:r>
            <a:r>
              <a:rPr lang="nb-NO" b="1" dirty="0" err="1"/>
              <a:t>see</a:t>
            </a:r>
            <a:r>
              <a:rPr lang="nb-NO" b="1" dirty="0"/>
              <a:t> </a:t>
            </a:r>
            <a:r>
              <a:rPr lang="nb-NO" b="1" dirty="0" err="1"/>
              <a:t>school</a:t>
            </a:r>
            <a:r>
              <a:rPr lang="nb-NO" b="1" dirty="0"/>
              <a:t> website</a:t>
            </a:r>
          </a:p>
          <a:p>
            <a:endParaRPr lang="nb-NO" dirty="0"/>
          </a:p>
          <a:p>
            <a:r>
              <a:rPr lang="nb-NO" dirty="0"/>
              <a:t>Ginny Bineypal Hatlemark – </a:t>
            </a:r>
            <a:r>
              <a:rPr lang="nb-NO" dirty="0" err="1"/>
              <a:t>contact</a:t>
            </a:r>
            <a:r>
              <a:rPr lang="nb-NO" dirty="0"/>
              <a:t> </a:t>
            </a:r>
            <a:r>
              <a:rPr lang="nb-NO" dirty="0" err="1"/>
              <a:t>teacher</a:t>
            </a:r>
            <a:r>
              <a:rPr lang="nb-NO" dirty="0"/>
              <a:t>, English A, CAS </a:t>
            </a:r>
            <a:r>
              <a:rPr lang="nb-NO" dirty="0" err="1"/>
              <a:t>coordinator</a:t>
            </a:r>
            <a:endParaRPr lang="nb-NO" dirty="0"/>
          </a:p>
          <a:p>
            <a:r>
              <a:rPr lang="nb-NO" dirty="0"/>
              <a:t>Jon Morten Steinveg – </a:t>
            </a:r>
            <a:r>
              <a:rPr lang="nb-NO" dirty="0" err="1"/>
              <a:t>contact</a:t>
            </a:r>
            <a:r>
              <a:rPr lang="nb-NO" dirty="0"/>
              <a:t> </a:t>
            </a:r>
            <a:r>
              <a:rPr lang="nb-NO" dirty="0" err="1"/>
              <a:t>teacher</a:t>
            </a:r>
            <a:r>
              <a:rPr lang="nb-NO" dirty="0"/>
              <a:t>, </a:t>
            </a:r>
            <a:r>
              <a:rPr lang="nb-NO" dirty="0" err="1"/>
              <a:t>Theory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knowledge</a:t>
            </a:r>
            <a:r>
              <a:rPr lang="nb-NO" dirty="0"/>
              <a:t>, </a:t>
            </a:r>
            <a:r>
              <a:rPr lang="nb-NO" dirty="0" err="1"/>
              <a:t>Self-taught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A</a:t>
            </a:r>
          </a:p>
          <a:p>
            <a:endParaRPr lang="nb-NO" dirty="0"/>
          </a:p>
          <a:p>
            <a:r>
              <a:rPr lang="nb-NO" dirty="0"/>
              <a:t>Elizabeth Laney-Mortensen – IB Diploma </a:t>
            </a:r>
            <a:r>
              <a:rPr lang="nb-NO" dirty="0" err="1"/>
              <a:t>coordinator</a:t>
            </a:r>
            <a:endParaRPr lang="nb-NO" dirty="0"/>
          </a:p>
          <a:p>
            <a:r>
              <a:rPr lang="nb-NO" dirty="0"/>
              <a:t>Hege Sølvberg Nilsen – </a:t>
            </a:r>
            <a:r>
              <a:rPr lang="nb-NO" dirty="0" err="1"/>
              <a:t>deputy</a:t>
            </a:r>
            <a:r>
              <a:rPr lang="nb-NO" dirty="0"/>
              <a:t> rektor, IB </a:t>
            </a:r>
            <a:r>
              <a:rPr lang="nb-NO" dirty="0" err="1"/>
              <a:t>department</a:t>
            </a:r>
            <a:r>
              <a:rPr lang="nb-NO" dirty="0"/>
              <a:t> manager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… … … …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Ingrid Anita Laulund – </a:t>
            </a:r>
            <a:r>
              <a:rPr lang="nb-NO" dirty="0" err="1"/>
              <a:t>counsellor</a:t>
            </a:r>
            <a:r>
              <a:rPr lang="nb-NO" dirty="0"/>
              <a:t> (</a:t>
            </a:r>
            <a:r>
              <a:rPr lang="nb-NO" dirty="0" err="1"/>
              <a:t>socio-pedagogical</a:t>
            </a:r>
            <a:r>
              <a:rPr lang="nb-NO" dirty="0"/>
              <a:t>, </a:t>
            </a:r>
            <a:r>
              <a:rPr lang="nb-NO" dirty="0" err="1"/>
              <a:t>careers</a:t>
            </a:r>
            <a:r>
              <a:rPr lang="nb-NO" dirty="0"/>
              <a:t>)</a:t>
            </a:r>
          </a:p>
          <a:p>
            <a:r>
              <a:rPr lang="nb-NO" dirty="0" err="1"/>
              <a:t>Franziska</a:t>
            </a:r>
            <a:r>
              <a:rPr lang="nb-NO" dirty="0"/>
              <a:t> Sakrisvold and Linn Fanny Broch – </a:t>
            </a:r>
            <a:r>
              <a:rPr lang="nb-NO" dirty="0" err="1"/>
              <a:t>school</a:t>
            </a:r>
            <a:r>
              <a:rPr lang="nb-NO" dirty="0"/>
              <a:t> </a:t>
            </a:r>
            <a:r>
              <a:rPr lang="nb-NO" dirty="0" err="1"/>
              <a:t>nurses</a:t>
            </a:r>
            <a:endParaRPr lang="nb-NO" dirty="0"/>
          </a:p>
          <a:p>
            <a:r>
              <a:rPr lang="nb-NO"/>
              <a:t>Mattis </a:t>
            </a:r>
            <a:r>
              <a:rPr lang="nb-NO" dirty="0"/>
              <a:t>Michaelsen and Ina </a:t>
            </a:r>
            <a:r>
              <a:rPr lang="nb-NO" dirty="0" err="1"/>
              <a:t>Andem</a:t>
            </a:r>
            <a:r>
              <a:rPr lang="nb-NO" dirty="0"/>
              <a:t> – </a:t>
            </a:r>
            <a:r>
              <a:rPr lang="nb-NO" dirty="0" err="1"/>
              <a:t>social</a:t>
            </a:r>
            <a:r>
              <a:rPr lang="nb-NO" dirty="0"/>
              <a:t> </a:t>
            </a:r>
            <a:r>
              <a:rPr lang="nb-NO" dirty="0" err="1"/>
              <a:t>teachers</a:t>
            </a:r>
            <a:r>
              <a:rPr lang="nb-NO" dirty="0"/>
              <a:t> (</a:t>
            </a:r>
            <a:r>
              <a:rPr lang="nb-NO" dirty="0" err="1"/>
              <a:t>contact</a:t>
            </a:r>
            <a:r>
              <a:rPr lang="nb-NO" dirty="0"/>
              <a:t> for </a:t>
            </a:r>
            <a:r>
              <a:rPr lang="nb-NO" dirty="0" err="1"/>
              <a:t>parents</a:t>
            </a:r>
            <a:r>
              <a:rPr lang="nb-NO" dirty="0"/>
              <a:t> reps)</a:t>
            </a:r>
          </a:p>
        </p:txBody>
      </p:sp>
    </p:spTree>
    <p:extLst>
      <p:ext uri="{BB962C8B-B14F-4D97-AF65-F5344CB8AC3E}">
        <p14:creationId xmlns:p14="http://schemas.microsoft.com/office/powerpoint/2010/main" val="345663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D9BCDA-ACB1-860A-1E33-86AB393A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351"/>
            <a:ext cx="10515600" cy="1325563"/>
          </a:xfrm>
        </p:spPr>
        <p:txBody>
          <a:bodyPr/>
          <a:lstStyle/>
          <a:p>
            <a:r>
              <a:rPr lang="nb-NO" b="1" dirty="0"/>
              <a:t>Support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2FDDF6-8D88-422D-2411-2370ECE3B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3939"/>
            <a:ext cx="10995991" cy="4934709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/>
              <a:t>Contact</a:t>
            </a:r>
            <a:r>
              <a:rPr lang="nb-NO" dirty="0"/>
              <a:t> </a:t>
            </a:r>
            <a:r>
              <a:rPr lang="nb-NO" dirty="0" err="1"/>
              <a:t>teachers</a:t>
            </a:r>
            <a:r>
              <a:rPr lang="nb-NO" dirty="0"/>
              <a:t> – Ginny Bineypal Hatlemark and Jon Morten Steinveg</a:t>
            </a:r>
          </a:p>
          <a:p>
            <a:r>
              <a:rPr lang="nb-NO" dirty="0" err="1"/>
              <a:t>Counsellor</a:t>
            </a:r>
            <a:r>
              <a:rPr lang="nb-NO" dirty="0"/>
              <a:t> – Ingrid Anita Laulund </a:t>
            </a:r>
          </a:p>
          <a:p>
            <a:pPr lvl="1"/>
            <a:r>
              <a:rPr lang="nb-NO" dirty="0" err="1"/>
              <a:t>Socio-pedagogical</a:t>
            </a:r>
            <a:r>
              <a:rPr lang="nb-NO" dirty="0"/>
              <a:t> </a:t>
            </a:r>
          </a:p>
          <a:p>
            <a:pPr lvl="1"/>
            <a:r>
              <a:rPr lang="nb-NO" dirty="0" err="1"/>
              <a:t>Careers</a:t>
            </a:r>
            <a:r>
              <a:rPr lang="nb-NO" dirty="0"/>
              <a:t> </a:t>
            </a:r>
          </a:p>
          <a:p>
            <a:r>
              <a:rPr lang="nb-NO" dirty="0"/>
              <a:t>School </a:t>
            </a:r>
            <a:r>
              <a:rPr lang="nb-NO" dirty="0" err="1"/>
              <a:t>nurses</a:t>
            </a:r>
            <a:r>
              <a:rPr lang="nb-NO" dirty="0"/>
              <a:t> – </a:t>
            </a:r>
            <a:r>
              <a:rPr lang="nb-NO" dirty="0" err="1"/>
              <a:t>Franziska</a:t>
            </a:r>
            <a:r>
              <a:rPr lang="nb-NO" dirty="0"/>
              <a:t> Sakrisvold and Linn Fanny Broch </a:t>
            </a:r>
          </a:p>
          <a:p>
            <a:pPr marL="457200" lvl="1" indent="0">
              <a:buNone/>
            </a:pPr>
            <a:r>
              <a:rPr lang="nb-NO" dirty="0"/>
              <a:t>-&gt; School </a:t>
            </a:r>
            <a:r>
              <a:rPr lang="nb-NO" dirty="0" err="1"/>
              <a:t>psychologist</a:t>
            </a:r>
            <a:r>
              <a:rPr lang="nb-NO" dirty="0"/>
              <a:t> </a:t>
            </a:r>
            <a:r>
              <a:rPr lang="nb-NO" dirty="0" err="1"/>
              <a:t>available</a:t>
            </a:r>
            <a:endParaRPr lang="nb-NO" dirty="0"/>
          </a:p>
          <a:p>
            <a:r>
              <a:rPr lang="nb-NO" dirty="0"/>
              <a:t>IB </a:t>
            </a:r>
            <a:r>
              <a:rPr lang="nb-NO" dirty="0" err="1"/>
              <a:t>coordinator</a:t>
            </a:r>
            <a:r>
              <a:rPr lang="nb-NO" dirty="0"/>
              <a:t> – Elizabeth Laney-Mortensen</a:t>
            </a:r>
          </a:p>
          <a:p>
            <a:pPr lvl="1"/>
            <a:r>
              <a:rPr lang="nb-NO" dirty="0"/>
              <a:t>Extended </a:t>
            </a:r>
            <a:r>
              <a:rPr lang="nb-NO" dirty="0" err="1"/>
              <a:t>exams</a:t>
            </a:r>
            <a:r>
              <a:rPr lang="nb-NO" dirty="0"/>
              <a:t>, etc.</a:t>
            </a:r>
          </a:p>
          <a:p>
            <a:r>
              <a:rPr lang="nb-NO" dirty="0" err="1"/>
              <a:t>Deputy</a:t>
            </a:r>
            <a:r>
              <a:rPr lang="nb-NO" dirty="0"/>
              <a:t> rektor – Hege Sølvberg Nilsen</a:t>
            </a:r>
          </a:p>
          <a:p>
            <a:r>
              <a:rPr lang="nb-NO" dirty="0" err="1"/>
              <a:t>Study</a:t>
            </a:r>
            <a:r>
              <a:rPr lang="nb-NO" dirty="0"/>
              <a:t> workshop (studieverksted): </a:t>
            </a:r>
            <a:r>
              <a:rPr lang="nb-NO" dirty="0" err="1"/>
              <a:t>every</a:t>
            </a:r>
            <a:r>
              <a:rPr lang="nb-NO" dirty="0"/>
              <a:t> </a:t>
            </a:r>
            <a:r>
              <a:rPr lang="nb-NO" dirty="0" err="1"/>
              <a:t>day</a:t>
            </a:r>
            <a:r>
              <a:rPr lang="nb-NO" dirty="0"/>
              <a:t> 1430-1600, </a:t>
            </a:r>
            <a:r>
              <a:rPr lang="nb-NO" dirty="0" err="1"/>
              <a:t>teachers</a:t>
            </a:r>
            <a:r>
              <a:rPr lang="nb-NO" dirty="0"/>
              <a:t>, </a:t>
            </a:r>
            <a:r>
              <a:rPr lang="nb-NO" dirty="0" err="1"/>
              <a:t>food</a:t>
            </a:r>
            <a:endParaRPr lang="nb-NO" dirty="0"/>
          </a:p>
          <a:p>
            <a:r>
              <a:rPr lang="nb-NO" dirty="0" err="1"/>
              <a:t>Social</a:t>
            </a:r>
            <a:r>
              <a:rPr lang="nb-NO" dirty="0"/>
              <a:t> </a:t>
            </a:r>
            <a:r>
              <a:rPr lang="nb-NO" dirty="0" err="1"/>
              <a:t>teachers</a:t>
            </a:r>
            <a:r>
              <a:rPr lang="nb-NO" dirty="0"/>
              <a:t> – Mattis Michaelsen and Ina </a:t>
            </a:r>
            <a:r>
              <a:rPr lang="nb-NO" dirty="0" err="1"/>
              <a:t>Andem</a:t>
            </a:r>
            <a:endParaRPr lang="nb-NO" dirty="0"/>
          </a:p>
          <a:p>
            <a:r>
              <a:rPr lang="nb-NO" dirty="0"/>
              <a:t>Library – Donna and Anette: </a:t>
            </a:r>
            <a:r>
              <a:rPr lang="nb-NO" dirty="0" err="1"/>
              <a:t>research</a:t>
            </a:r>
            <a:r>
              <a:rPr lang="nb-NO" dirty="0"/>
              <a:t> and </a:t>
            </a:r>
            <a:r>
              <a:rPr lang="nb-NO" dirty="0" err="1"/>
              <a:t>study</a:t>
            </a:r>
            <a:r>
              <a:rPr lang="nb-NO" dirty="0"/>
              <a:t> materials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6971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C2A1A0-FB97-23E2-D9B4-F92BD96B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2IB staff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D658EC-3534-15D9-B60E-71F648EE7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95991" cy="4893227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English A – Ginny Bineypal Hatlemark</a:t>
            </a:r>
          </a:p>
          <a:p>
            <a:r>
              <a:rPr lang="nb-NO" dirty="0"/>
              <a:t>English B – Elizabeth Laney-Mortensen</a:t>
            </a:r>
          </a:p>
          <a:p>
            <a:r>
              <a:rPr lang="nb-NO" dirty="0"/>
              <a:t>Norwegian A – Monica Kaasa</a:t>
            </a:r>
          </a:p>
          <a:p>
            <a:r>
              <a:rPr lang="nb-NO" dirty="0"/>
              <a:t>Norwegian B – Beate Damsleth</a:t>
            </a:r>
          </a:p>
          <a:p>
            <a:r>
              <a:rPr lang="nb-NO" dirty="0" err="1"/>
              <a:t>Economics</a:t>
            </a:r>
            <a:r>
              <a:rPr lang="nb-NO" dirty="0"/>
              <a:t> – </a:t>
            </a:r>
            <a:r>
              <a:rPr lang="nb-NO" dirty="0" err="1"/>
              <a:t>Banafsheh</a:t>
            </a:r>
            <a:r>
              <a:rPr lang="nb-NO" dirty="0"/>
              <a:t> </a:t>
            </a:r>
            <a:r>
              <a:rPr lang="nb-NO" dirty="0" err="1"/>
              <a:t>Sheiban</a:t>
            </a:r>
            <a:endParaRPr lang="nb-NO" dirty="0"/>
          </a:p>
          <a:p>
            <a:r>
              <a:rPr lang="nb-NO" dirty="0" err="1"/>
              <a:t>History</a:t>
            </a:r>
            <a:r>
              <a:rPr lang="nb-NO" dirty="0"/>
              <a:t> – Kari Anne Grøv Revheim</a:t>
            </a:r>
          </a:p>
          <a:p>
            <a:r>
              <a:rPr lang="nb-NO" dirty="0" err="1"/>
              <a:t>Psychology</a:t>
            </a:r>
            <a:r>
              <a:rPr lang="nb-NO" dirty="0"/>
              <a:t> – Cathrine Reed</a:t>
            </a:r>
          </a:p>
          <a:p>
            <a:r>
              <a:rPr lang="nb-NO" dirty="0" err="1"/>
              <a:t>Biology</a:t>
            </a:r>
            <a:r>
              <a:rPr lang="nb-NO" dirty="0"/>
              <a:t> – Per-Johan </a:t>
            </a:r>
            <a:r>
              <a:rPr lang="nb-NO" dirty="0" err="1"/>
              <a:t>Færøvig</a:t>
            </a:r>
            <a:endParaRPr lang="nb-NO" dirty="0"/>
          </a:p>
          <a:p>
            <a:r>
              <a:rPr lang="nb-NO" dirty="0" err="1"/>
              <a:t>Chemistry</a:t>
            </a:r>
            <a:r>
              <a:rPr lang="nb-NO" dirty="0"/>
              <a:t> – Sofia Ingrid Ommedal</a:t>
            </a:r>
          </a:p>
          <a:p>
            <a:r>
              <a:rPr lang="nb-NO" dirty="0" err="1"/>
              <a:t>Physics</a:t>
            </a:r>
            <a:r>
              <a:rPr lang="nb-NO" dirty="0"/>
              <a:t> – Anna </a:t>
            </a:r>
            <a:r>
              <a:rPr lang="nb-NO" dirty="0" err="1"/>
              <a:t>Dahlsgaard</a:t>
            </a:r>
            <a:endParaRPr lang="nb-NO" dirty="0"/>
          </a:p>
          <a:p>
            <a:r>
              <a:rPr lang="nb-NO" dirty="0"/>
              <a:t>Mathematics AA (Analysis and </a:t>
            </a:r>
            <a:r>
              <a:rPr lang="nb-NO" dirty="0" err="1"/>
              <a:t>approaches</a:t>
            </a:r>
            <a:r>
              <a:rPr lang="nb-NO" dirty="0"/>
              <a:t>) – </a:t>
            </a:r>
            <a:r>
              <a:rPr lang="nb-NO" dirty="0" err="1"/>
              <a:t>Fabrice</a:t>
            </a:r>
            <a:r>
              <a:rPr lang="nb-NO" dirty="0"/>
              <a:t> </a:t>
            </a:r>
            <a:r>
              <a:rPr lang="nb-NO" dirty="0" err="1"/>
              <a:t>Prieur</a:t>
            </a:r>
            <a:endParaRPr lang="nb-NO" dirty="0"/>
          </a:p>
          <a:p>
            <a:r>
              <a:rPr lang="nb-NO" dirty="0"/>
              <a:t>Mathematics AI (Applications and </a:t>
            </a:r>
            <a:r>
              <a:rPr lang="nb-NO" dirty="0" err="1"/>
              <a:t>interpretation</a:t>
            </a:r>
            <a:r>
              <a:rPr lang="nb-NO" dirty="0"/>
              <a:t>) – Alexander Holen Bjørndal</a:t>
            </a:r>
          </a:p>
          <a:p>
            <a:r>
              <a:rPr lang="nb-NO" dirty="0"/>
              <a:t>Visual arts – Elin </a:t>
            </a:r>
            <a:r>
              <a:rPr lang="nb-NO" dirty="0" err="1"/>
              <a:t>Drougge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9995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6D464E-8448-721B-8000-3C82B3BB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Useful</a:t>
            </a:r>
            <a:r>
              <a:rPr lang="nb-NO" dirty="0"/>
              <a:t> links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2016C9-55AB-E4B0-1586-23A4DA234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72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2800" b="1" dirty="0"/>
              <a:t>Nesbru </a:t>
            </a:r>
            <a:r>
              <a:rPr lang="nb-NO" sz="2800" b="1" dirty="0" err="1"/>
              <a:t>vgs</a:t>
            </a:r>
            <a:r>
              <a:rPr lang="nb-NO" sz="2800" b="1" dirty="0"/>
              <a:t> IB </a:t>
            </a:r>
            <a:r>
              <a:rPr lang="nb-NO" sz="2800" b="1" dirty="0" err="1"/>
              <a:t>department</a:t>
            </a:r>
            <a:r>
              <a:rPr lang="nb-NO" sz="2800" b="1" dirty="0"/>
              <a:t> </a:t>
            </a:r>
            <a:r>
              <a:rPr lang="nb-NO" sz="2800" b="1" dirty="0" err="1"/>
              <a:t>homepage</a:t>
            </a:r>
            <a:r>
              <a:rPr lang="nb-NO" sz="2800" b="1" dirty="0"/>
              <a:t> (student run):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| </a:t>
            </a:r>
            <a:r>
              <a:rPr lang="en-US" dirty="0" err="1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Nesbru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High School (ibnesbru.com)</a:t>
            </a:r>
            <a:endParaRPr lang="nb-NO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b-NO" sz="2800" b="1" dirty="0"/>
              <a:t>IB Diploma, general </a:t>
            </a:r>
            <a:r>
              <a:rPr lang="nb-NO" sz="2800" b="1" dirty="0" err="1"/>
              <a:t>information</a:t>
            </a:r>
            <a:r>
              <a:rPr lang="nb-NO" sz="2800" b="1" dirty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rgbClr val="0070C0"/>
                </a:solidFill>
                <a:hlinkClick r:id="rId3"/>
              </a:rPr>
              <a:t>https://www.ibo.org/programmes/diploma-programme/curriculum/</a:t>
            </a:r>
            <a:endParaRPr lang="nb-N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b-NO" sz="2800" b="1" dirty="0"/>
              <a:t>IB, </a:t>
            </a:r>
            <a:r>
              <a:rPr lang="nb-NO" sz="2800" b="1" dirty="0" err="1"/>
              <a:t>subject</a:t>
            </a:r>
            <a:r>
              <a:rPr lang="nb-NO" sz="2800" b="1" dirty="0"/>
              <a:t> </a:t>
            </a:r>
            <a:r>
              <a:rPr lang="nb-NO" sz="2800" b="1" dirty="0" err="1"/>
              <a:t>information</a:t>
            </a:r>
            <a:r>
              <a:rPr lang="nb-NO" sz="2800" b="1" dirty="0"/>
              <a:t>:</a:t>
            </a:r>
            <a:endParaRPr lang="nb-NO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rgbClr val="0070C0"/>
                </a:solidFill>
                <a:hlinkClick r:id="rId4"/>
              </a:rPr>
              <a:t>https://www.ibo.org/university-admission/support-students-transition-to-higher-education/course-selection-guidance/</a:t>
            </a:r>
            <a:endParaRPr lang="nb-N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b-NO" sz="2800" b="1" dirty="0">
                <a:effectLst/>
                <a:ea typeface="Times New Roman" panose="02020603050405020304" pitchFamily="18" charset="0"/>
              </a:rPr>
              <a:t>Samordna opptak,</a:t>
            </a:r>
            <a:r>
              <a:rPr lang="nb-NO" sz="2800" b="1" dirty="0"/>
              <a:t> </a:t>
            </a:r>
            <a:r>
              <a:rPr lang="nb-NO" sz="2800" b="1" dirty="0">
                <a:effectLst/>
                <a:ea typeface="Times New Roman" panose="02020603050405020304" pitchFamily="18" charset="0"/>
              </a:rPr>
              <a:t>IB for Norwegian </a:t>
            </a:r>
            <a:r>
              <a:rPr lang="nb-NO" sz="2800" b="1" dirty="0" err="1">
                <a:effectLst/>
                <a:ea typeface="Times New Roman" panose="02020603050405020304" pitchFamily="18" charset="0"/>
              </a:rPr>
              <a:t>universities</a:t>
            </a:r>
            <a:r>
              <a:rPr lang="nb-NO" sz="2800" b="1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rgbClr val="0070C0"/>
                </a:solidFill>
                <a:hlinkClick r:id="rId5"/>
              </a:rPr>
              <a:t>https://www.samordnaopptak.no/info/utenlandsk_utdanning/ib/</a:t>
            </a:r>
            <a:endParaRPr lang="nb-N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b-NO" sz="2800" b="1" dirty="0">
                <a:effectLst/>
                <a:ea typeface="Times New Roman" panose="02020603050405020304" pitchFamily="18" charset="0"/>
              </a:rPr>
              <a:t>Samordna opptak,</a:t>
            </a:r>
            <a:r>
              <a:rPr lang="nb-NO" sz="2800" b="1" dirty="0"/>
              <a:t> IB </a:t>
            </a:r>
            <a:r>
              <a:rPr lang="nb-NO" sz="2800" b="1" dirty="0" err="1"/>
              <a:t>points</a:t>
            </a:r>
            <a:r>
              <a:rPr lang="nb-NO" sz="2800" b="1" dirty="0"/>
              <a:t> </a:t>
            </a:r>
            <a:r>
              <a:rPr lang="nb-NO" sz="2800" b="1" dirty="0" err="1"/>
              <a:t>conversion</a:t>
            </a:r>
            <a:r>
              <a:rPr lang="nb-NO" sz="2800" b="1" dirty="0"/>
              <a:t> </a:t>
            </a:r>
            <a:r>
              <a:rPr lang="nb-NO" sz="2800" b="1" dirty="0" err="1"/>
              <a:t>table</a:t>
            </a:r>
            <a:r>
              <a:rPr lang="nb-NO" sz="2800" b="1" dirty="0"/>
              <a:t> (Norway):</a:t>
            </a:r>
            <a:endParaRPr lang="nb-NO" sz="2800" dirty="0">
              <a:solidFill>
                <a:srgbClr val="0070C0"/>
              </a:solidFill>
              <a:hlinkClick r:id="rId6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rgbClr val="0070C0"/>
                </a:solidFill>
                <a:hlinkClick r:id="rId6"/>
              </a:rPr>
              <a:t>https://www.samordnaopptak.no/info/utenlandsk_utdanning/ib/poengberegning/</a:t>
            </a:r>
            <a:endParaRPr lang="nb-N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b-NO" sz="2800" b="1" dirty="0">
                <a:effectLst/>
                <a:ea typeface="Times New Roman" panose="02020603050405020304" pitchFamily="18" charset="0"/>
              </a:rPr>
              <a:t>Samordna opptak,</a:t>
            </a:r>
            <a:r>
              <a:rPr lang="nb-NO" sz="2800" b="1" dirty="0"/>
              <a:t> </a:t>
            </a:r>
            <a:r>
              <a:rPr lang="nb-NO" sz="2800" b="1" dirty="0" err="1"/>
              <a:t>particular</a:t>
            </a:r>
            <a:r>
              <a:rPr lang="nb-NO" sz="2800" b="1" dirty="0"/>
              <a:t> </a:t>
            </a:r>
            <a:r>
              <a:rPr lang="nb-NO" sz="2800" b="1" dirty="0" err="1"/>
              <a:t>entry</a:t>
            </a:r>
            <a:r>
              <a:rPr lang="nb-NO" sz="2800" b="1" dirty="0"/>
              <a:t> </a:t>
            </a:r>
            <a:r>
              <a:rPr lang="nb-NO" sz="2800" b="1" dirty="0" err="1"/>
              <a:t>requirements</a:t>
            </a:r>
            <a:r>
              <a:rPr lang="nb-NO" sz="2800" b="1" dirty="0"/>
              <a:t> for Norwegian </a:t>
            </a:r>
            <a:r>
              <a:rPr lang="nb-NO" sz="2800" b="1" dirty="0" err="1"/>
              <a:t>universities</a:t>
            </a:r>
            <a:r>
              <a:rPr lang="nb-NO" sz="2800" b="1" dirty="0"/>
              <a:t>:</a:t>
            </a:r>
            <a:endParaRPr lang="nb-NO" sz="2800" dirty="0">
              <a:solidFill>
                <a:schemeClr val="accent1">
                  <a:lumMod val="75000"/>
                </a:schemeClr>
              </a:solidFill>
              <a:hlinkClick r:id="rId7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https://www.samordnaopptak.no/info/opptak/opptak-uhg/spesielle-opptakskrav/om-spesielle-opptakskrav/</a:t>
            </a:r>
            <a:r>
              <a:rPr lang="nb-NO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8192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6D464E-8448-721B-8000-3C82B3BB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Useful</a:t>
            </a:r>
            <a:r>
              <a:rPr lang="nb-NO" dirty="0"/>
              <a:t> links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2016C9-55AB-E4B0-1586-23A4DA234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7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392847"/>
                </a:solidFill>
                <a:effectLst/>
              </a:rPr>
              <a:t>ANSA (Association of Norwegian Students Abroad) </a:t>
            </a:r>
            <a:endParaRPr lang="nb-NO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ANSA - Association of Norwegian Students Abroad</a:t>
            </a:r>
            <a:endParaRPr lang="en-US" dirty="0"/>
          </a:p>
          <a:p>
            <a:pPr marL="0" indent="0">
              <a:buNone/>
            </a:pPr>
            <a:r>
              <a:rPr lang="en-US" b="1" i="0" dirty="0">
                <a:solidFill>
                  <a:srgbClr val="392847"/>
                </a:solidFill>
                <a:effectLst/>
              </a:rPr>
              <a:t>Study Across the Pond – studier </a:t>
            </a:r>
            <a:r>
              <a:rPr lang="en-US" b="1" i="0" dirty="0" err="1">
                <a:solidFill>
                  <a:srgbClr val="392847"/>
                </a:solidFill>
                <a:effectLst/>
              </a:rPr>
              <a:t>i</a:t>
            </a:r>
            <a:r>
              <a:rPr lang="en-US" b="1" i="0" dirty="0">
                <a:solidFill>
                  <a:srgbClr val="392847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392847"/>
                </a:solidFill>
                <a:effectLst/>
              </a:rPr>
              <a:t>Storbritannia</a:t>
            </a:r>
            <a:r>
              <a:rPr lang="en-US" b="1" i="0" dirty="0">
                <a:solidFill>
                  <a:srgbClr val="392847"/>
                </a:solidFill>
                <a:effectLst/>
              </a:rPr>
              <a:t> </a:t>
            </a:r>
            <a:endParaRPr lang="nb-NO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>
                <a:hlinkClick r:id="rId3"/>
              </a:rPr>
              <a:t>Studier i Storbritannia - </a:t>
            </a:r>
            <a:r>
              <a:rPr lang="nb-NO" dirty="0" err="1">
                <a:hlinkClick r:id="rId3"/>
              </a:rPr>
              <a:t>Across</a:t>
            </a:r>
            <a:r>
              <a:rPr lang="nb-NO" dirty="0">
                <a:hlinkClick r:id="rId3"/>
              </a:rPr>
              <a:t> </a:t>
            </a:r>
            <a:r>
              <a:rPr lang="nb-NO" dirty="0" err="1">
                <a:hlinkClick r:id="rId3"/>
              </a:rPr>
              <a:t>the</a:t>
            </a:r>
            <a:r>
              <a:rPr lang="nb-NO" dirty="0">
                <a:hlinkClick r:id="rId3"/>
              </a:rPr>
              <a:t> Pond (studyacrossthepond.com)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333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26FD5B7D-9436-A7B0-C155-9AE42CE07037}"/>
              </a:ext>
            </a:extLst>
          </p:cNvPr>
          <p:cNvSpPr txBox="1"/>
          <p:nvPr/>
        </p:nvSpPr>
        <p:spPr>
          <a:xfrm>
            <a:off x="5208104" y="813281"/>
            <a:ext cx="21070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200" dirty="0"/>
              <a:t>?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12CEE96-083A-ECFC-4633-96364B325DA7}"/>
              </a:ext>
            </a:extLst>
          </p:cNvPr>
          <p:cNvSpPr txBox="1"/>
          <p:nvPr/>
        </p:nvSpPr>
        <p:spPr>
          <a:xfrm>
            <a:off x="7620000" y="5830957"/>
            <a:ext cx="3896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00" dirty="0" err="1"/>
              <a:t>Thank</a:t>
            </a:r>
            <a:r>
              <a:rPr lang="nb-NO" sz="2600" dirty="0"/>
              <a:t> </a:t>
            </a:r>
            <a:r>
              <a:rPr lang="nb-NO" sz="2600" dirty="0" err="1"/>
              <a:t>you</a:t>
            </a:r>
            <a:r>
              <a:rPr lang="nb-NO" sz="2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427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EB198D-06E8-5DE1-8D7C-8CB6B706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36" y="162901"/>
            <a:ext cx="6792342" cy="1325563"/>
          </a:xfrm>
        </p:spPr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IB Diploma?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FFFDA07-A336-AF97-1718-7FF8DD7372F0}"/>
              </a:ext>
            </a:extLst>
          </p:cNvPr>
          <p:cNvSpPr txBox="1"/>
          <p:nvPr/>
        </p:nvSpPr>
        <p:spPr>
          <a:xfrm>
            <a:off x="608436" y="1488464"/>
            <a:ext cx="6587494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 dirty="0"/>
              <a:t>Group 1 (A): BEST LANGUAGE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1700" b="1" dirty="0">
                <a:solidFill>
                  <a:srgbClr val="0070C0"/>
                </a:solidFill>
              </a:rPr>
              <a:t>English A </a:t>
            </a:r>
            <a:r>
              <a:rPr lang="nb-NO" sz="1700" b="1" dirty="0" err="1">
                <a:solidFill>
                  <a:srgbClr val="0070C0"/>
                </a:solidFill>
              </a:rPr>
              <a:t>literature</a:t>
            </a:r>
            <a:r>
              <a:rPr lang="nb-NO" sz="1700" b="1" dirty="0">
                <a:solidFill>
                  <a:srgbClr val="0070C0"/>
                </a:solidFill>
              </a:rPr>
              <a:t> SL/HL, Norwegian A </a:t>
            </a:r>
            <a:r>
              <a:rPr lang="nb-NO" sz="1700" b="1" dirty="0" err="1">
                <a:solidFill>
                  <a:srgbClr val="0070C0"/>
                </a:solidFill>
              </a:rPr>
              <a:t>literature</a:t>
            </a:r>
            <a:r>
              <a:rPr lang="nb-NO" sz="1700" b="1" dirty="0">
                <a:solidFill>
                  <a:srgbClr val="0070C0"/>
                </a:solidFill>
              </a:rPr>
              <a:t> SL/HL,    School </a:t>
            </a:r>
            <a:r>
              <a:rPr lang="nb-NO" sz="1700" b="1" dirty="0" err="1">
                <a:solidFill>
                  <a:srgbClr val="0070C0"/>
                </a:solidFill>
              </a:rPr>
              <a:t>Supported</a:t>
            </a:r>
            <a:r>
              <a:rPr lang="nb-NO" sz="1700" b="1" dirty="0">
                <a:solidFill>
                  <a:srgbClr val="0070C0"/>
                </a:solidFill>
              </a:rPr>
              <a:t> </a:t>
            </a:r>
            <a:r>
              <a:rPr lang="nb-NO" sz="1700" b="1" dirty="0" err="1">
                <a:solidFill>
                  <a:srgbClr val="0070C0"/>
                </a:solidFill>
              </a:rPr>
              <a:t>Self-taught</a:t>
            </a:r>
            <a:r>
              <a:rPr lang="nb-NO" sz="1700" b="1" dirty="0">
                <a:solidFill>
                  <a:srgbClr val="0070C0"/>
                </a:solidFill>
              </a:rPr>
              <a:t> </a:t>
            </a:r>
            <a:r>
              <a:rPr lang="nb-NO" sz="1700" b="1" dirty="0" err="1">
                <a:solidFill>
                  <a:srgbClr val="0070C0"/>
                </a:solidFill>
              </a:rPr>
              <a:t>language</a:t>
            </a:r>
            <a:r>
              <a:rPr lang="nb-NO" sz="1700" b="1" dirty="0">
                <a:solidFill>
                  <a:srgbClr val="0070C0"/>
                </a:solidFill>
              </a:rPr>
              <a:t> A SL</a:t>
            </a:r>
          </a:p>
          <a:p>
            <a:pPr>
              <a:lnSpc>
                <a:spcPct val="150000"/>
              </a:lnSpc>
            </a:pPr>
            <a:r>
              <a:rPr lang="nb-NO" sz="2000" b="1" dirty="0"/>
              <a:t>Group 2 (B): LANGUAGE ACQUISITION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1700" b="1" dirty="0">
                <a:solidFill>
                  <a:srgbClr val="0070C0"/>
                </a:solidFill>
              </a:rPr>
              <a:t>English B SL/HL, Norwegian B SL/HL, Spanish B SL (online), Mandarin B ab </a:t>
            </a:r>
            <a:r>
              <a:rPr lang="nb-NO" sz="1700" b="1" dirty="0" err="1">
                <a:solidFill>
                  <a:srgbClr val="0070C0"/>
                </a:solidFill>
              </a:rPr>
              <a:t>initio</a:t>
            </a:r>
            <a:r>
              <a:rPr lang="nb-NO" sz="1700" b="1" dirty="0">
                <a:solidFill>
                  <a:srgbClr val="0070C0"/>
                </a:solidFill>
              </a:rPr>
              <a:t> (online), a </a:t>
            </a:r>
            <a:r>
              <a:rPr lang="nb-NO" sz="1700" b="1" dirty="0" err="1">
                <a:solidFill>
                  <a:srgbClr val="0070C0"/>
                </a:solidFill>
              </a:rPr>
              <a:t>second</a:t>
            </a:r>
            <a:r>
              <a:rPr lang="nb-NO" sz="1700" b="1" dirty="0">
                <a:solidFill>
                  <a:srgbClr val="0070C0"/>
                </a:solidFill>
              </a:rPr>
              <a:t> </a:t>
            </a:r>
            <a:r>
              <a:rPr lang="nb-NO" sz="1700" b="1" dirty="0" err="1">
                <a:solidFill>
                  <a:srgbClr val="0070C0"/>
                </a:solidFill>
              </a:rPr>
              <a:t>language</a:t>
            </a:r>
            <a:r>
              <a:rPr lang="nb-NO" sz="1700" b="1" dirty="0">
                <a:solidFill>
                  <a:srgbClr val="0070C0"/>
                </a:solidFill>
              </a:rPr>
              <a:t> from </a:t>
            </a:r>
            <a:r>
              <a:rPr lang="nb-NO" sz="1700" b="1" dirty="0" err="1">
                <a:solidFill>
                  <a:srgbClr val="0070C0"/>
                </a:solidFill>
              </a:rPr>
              <a:t>group</a:t>
            </a:r>
            <a:r>
              <a:rPr lang="nb-NO" sz="1700" b="1" dirty="0">
                <a:solidFill>
                  <a:srgbClr val="0070C0"/>
                </a:solidFill>
              </a:rPr>
              <a:t> 1</a:t>
            </a:r>
          </a:p>
          <a:p>
            <a:pPr>
              <a:lnSpc>
                <a:spcPct val="150000"/>
              </a:lnSpc>
            </a:pPr>
            <a:r>
              <a:rPr lang="nb-NO" sz="2000" b="1" dirty="0"/>
              <a:t>Group 3: INDIVIDUALS AND SOCIETIES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1700" b="1" dirty="0" err="1">
                <a:solidFill>
                  <a:srgbClr val="0070C0"/>
                </a:solidFill>
              </a:rPr>
              <a:t>History</a:t>
            </a:r>
            <a:r>
              <a:rPr lang="nb-NO" sz="1700" b="1" dirty="0">
                <a:solidFill>
                  <a:srgbClr val="0070C0"/>
                </a:solidFill>
              </a:rPr>
              <a:t> SL/HL, </a:t>
            </a:r>
            <a:r>
              <a:rPr lang="nb-NO" sz="1700" b="1" dirty="0" err="1">
                <a:solidFill>
                  <a:srgbClr val="0070C0"/>
                </a:solidFill>
              </a:rPr>
              <a:t>Economics</a:t>
            </a:r>
            <a:r>
              <a:rPr lang="nb-NO" sz="1700" b="1" dirty="0">
                <a:solidFill>
                  <a:srgbClr val="0070C0"/>
                </a:solidFill>
              </a:rPr>
              <a:t> SL/HL, </a:t>
            </a:r>
            <a:r>
              <a:rPr lang="nb-NO" sz="1700" b="1" dirty="0" err="1">
                <a:solidFill>
                  <a:srgbClr val="0070C0"/>
                </a:solidFill>
              </a:rPr>
              <a:t>Psychology</a:t>
            </a:r>
            <a:r>
              <a:rPr lang="nb-NO" sz="1700" b="1" dirty="0">
                <a:solidFill>
                  <a:srgbClr val="0070C0"/>
                </a:solidFill>
              </a:rPr>
              <a:t> SL </a:t>
            </a:r>
          </a:p>
          <a:p>
            <a:pPr>
              <a:lnSpc>
                <a:spcPct val="150000"/>
              </a:lnSpc>
            </a:pPr>
            <a:r>
              <a:rPr lang="nb-NO" sz="2000" b="1" dirty="0"/>
              <a:t>Group 4: SCIENCES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1700" b="1" dirty="0" err="1">
                <a:solidFill>
                  <a:srgbClr val="0070C0"/>
                </a:solidFill>
              </a:rPr>
              <a:t>Biology</a:t>
            </a:r>
            <a:r>
              <a:rPr lang="nb-NO" sz="1700" b="1" dirty="0">
                <a:solidFill>
                  <a:srgbClr val="0070C0"/>
                </a:solidFill>
              </a:rPr>
              <a:t> SL/HL, </a:t>
            </a:r>
            <a:r>
              <a:rPr lang="nb-NO" sz="1700" b="1" dirty="0" err="1">
                <a:solidFill>
                  <a:srgbClr val="0070C0"/>
                </a:solidFill>
              </a:rPr>
              <a:t>Chemistry</a:t>
            </a:r>
            <a:r>
              <a:rPr lang="nb-NO" sz="1700" b="1" dirty="0">
                <a:solidFill>
                  <a:srgbClr val="0070C0"/>
                </a:solidFill>
              </a:rPr>
              <a:t> SL/HL, </a:t>
            </a:r>
            <a:r>
              <a:rPr lang="nb-NO" sz="1700" b="1" dirty="0" err="1">
                <a:solidFill>
                  <a:srgbClr val="0070C0"/>
                </a:solidFill>
              </a:rPr>
              <a:t>Physics</a:t>
            </a:r>
            <a:r>
              <a:rPr lang="nb-NO" sz="1700" b="1" dirty="0">
                <a:solidFill>
                  <a:srgbClr val="0070C0"/>
                </a:solidFill>
              </a:rPr>
              <a:t> SL/HL</a:t>
            </a:r>
          </a:p>
          <a:p>
            <a:pPr>
              <a:lnSpc>
                <a:spcPct val="150000"/>
              </a:lnSpc>
            </a:pPr>
            <a:r>
              <a:rPr lang="nb-NO" sz="2000" b="1" dirty="0"/>
              <a:t>Group 5: MATHEMATICS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1700" b="1" dirty="0">
                <a:solidFill>
                  <a:srgbClr val="0070C0"/>
                </a:solidFill>
              </a:rPr>
              <a:t>AA Analysis and </a:t>
            </a:r>
            <a:r>
              <a:rPr lang="nb-NO" sz="1700" b="1" dirty="0" err="1">
                <a:solidFill>
                  <a:srgbClr val="0070C0"/>
                </a:solidFill>
              </a:rPr>
              <a:t>approaches</a:t>
            </a:r>
            <a:r>
              <a:rPr lang="nb-NO" sz="1700" b="1" dirty="0">
                <a:solidFill>
                  <a:srgbClr val="0070C0"/>
                </a:solidFill>
              </a:rPr>
              <a:t> SL/HL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1700" b="1" dirty="0">
                <a:solidFill>
                  <a:srgbClr val="0070C0"/>
                </a:solidFill>
              </a:rPr>
              <a:t>AI Applications and </a:t>
            </a:r>
            <a:r>
              <a:rPr lang="nb-NO" sz="1700" b="1" dirty="0" err="1">
                <a:solidFill>
                  <a:srgbClr val="0070C0"/>
                </a:solidFill>
              </a:rPr>
              <a:t>interpretation</a:t>
            </a:r>
            <a:r>
              <a:rPr lang="nb-NO" sz="1700" b="1" dirty="0">
                <a:solidFill>
                  <a:srgbClr val="0070C0"/>
                </a:solidFill>
              </a:rPr>
              <a:t> SL/HL</a:t>
            </a:r>
          </a:p>
          <a:p>
            <a:pPr>
              <a:lnSpc>
                <a:spcPct val="160000"/>
              </a:lnSpc>
            </a:pPr>
            <a:r>
              <a:rPr lang="nb-NO" sz="2000" b="1" dirty="0"/>
              <a:t>Group 6: THE ARTS / FREE CHOICE GROUP 1-4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1700" b="1" dirty="0">
                <a:solidFill>
                  <a:srgbClr val="0070C0"/>
                </a:solidFill>
              </a:rPr>
              <a:t>Visual arts, </a:t>
            </a:r>
            <a:r>
              <a:rPr lang="nb-NO" sz="1700" b="1" dirty="0" err="1">
                <a:solidFill>
                  <a:srgbClr val="0070C0"/>
                </a:solidFill>
              </a:rPr>
              <a:t>free</a:t>
            </a:r>
            <a:r>
              <a:rPr lang="nb-NO" sz="1700" b="1" dirty="0">
                <a:solidFill>
                  <a:srgbClr val="0070C0"/>
                </a:solidFill>
              </a:rPr>
              <a:t> </a:t>
            </a:r>
            <a:r>
              <a:rPr lang="nb-NO" sz="1700" b="1" dirty="0" err="1">
                <a:solidFill>
                  <a:srgbClr val="0070C0"/>
                </a:solidFill>
              </a:rPr>
              <a:t>choice</a:t>
            </a:r>
            <a:r>
              <a:rPr lang="nb-NO" sz="1700" b="1" dirty="0">
                <a:solidFill>
                  <a:srgbClr val="0070C0"/>
                </a:solidFill>
              </a:rPr>
              <a:t> from </a:t>
            </a:r>
            <a:r>
              <a:rPr lang="nb-NO" sz="1700" b="1" dirty="0" err="1">
                <a:solidFill>
                  <a:srgbClr val="0070C0"/>
                </a:solidFill>
              </a:rPr>
              <a:t>group</a:t>
            </a:r>
            <a:r>
              <a:rPr lang="nb-NO" sz="1700" b="1" dirty="0">
                <a:solidFill>
                  <a:srgbClr val="0070C0"/>
                </a:solidFill>
              </a:rPr>
              <a:t> 1-4 </a:t>
            </a:r>
            <a:endParaRPr lang="nb-NO" dirty="0"/>
          </a:p>
        </p:txBody>
      </p:sp>
      <p:pic>
        <p:nvPicPr>
          <p:cNvPr id="8" name="Picture 2" descr="Bilderesultat for ib international baccalaureate subjects core">
            <a:extLst>
              <a:ext uri="{FF2B5EF4-FFF2-40B4-BE49-F238E27FC236}">
                <a16:creationId xmlns:a16="http://schemas.microsoft.com/office/drawing/2014/main" id="{C6F7079F-5AF1-E612-A976-090173E0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40" y="433851"/>
            <a:ext cx="3820823" cy="428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06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EB198D-06E8-5DE1-8D7C-8CB6B706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36" y="162901"/>
            <a:ext cx="6792342" cy="1325563"/>
          </a:xfrm>
        </p:spPr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IB Diploma?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FFFDA07-A336-AF97-1718-7FF8DD7372F0}"/>
              </a:ext>
            </a:extLst>
          </p:cNvPr>
          <p:cNvSpPr txBox="1"/>
          <p:nvPr/>
        </p:nvSpPr>
        <p:spPr>
          <a:xfrm>
            <a:off x="608435" y="1616786"/>
            <a:ext cx="6454973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600" b="1" dirty="0" err="1"/>
              <a:t>Subject</a:t>
            </a:r>
            <a:r>
              <a:rPr lang="nb-NO" sz="2600" b="1" dirty="0"/>
              <a:t> and </a:t>
            </a:r>
            <a:r>
              <a:rPr lang="nb-NO" sz="2600" b="1" dirty="0" err="1"/>
              <a:t>level</a:t>
            </a:r>
            <a:r>
              <a:rPr lang="nb-NO" sz="2600" b="1" dirty="0"/>
              <a:t> </a:t>
            </a:r>
            <a:r>
              <a:rPr lang="nb-NO" sz="2600" b="1" dirty="0" err="1"/>
              <a:t>selection</a:t>
            </a:r>
            <a:r>
              <a:rPr lang="nb-NO" sz="2600" b="1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>
                <a:solidFill>
                  <a:srgbClr val="0070C0"/>
                </a:solidFill>
              </a:rPr>
              <a:t>3 Standard </a:t>
            </a:r>
            <a:r>
              <a:rPr lang="nb-NO" sz="2200" b="1" dirty="0" err="1">
                <a:solidFill>
                  <a:srgbClr val="0070C0"/>
                </a:solidFill>
              </a:rPr>
              <a:t>level</a:t>
            </a:r>
            <a:r>
              <a:rPr lang="nb-NO" sz="2200" b="1" dirty="0">
                <a:solidFill>
                  <a:srgbClr val="0070C0"/>
                </a:solidFill>
              </a:rPr>
              <a:t> / 3 </a:t>
            </a:r>
            <a:r>
              <a:rPr lang="nb-NO" sz="2200" b="1" dirty="0" err="1">
                <a:solidFill>
                  <a:srgbClr val="0070C0"/>
                </a:solidFill>
              </a:rPr>
              <a:t>Higher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level</a:t>
            </a:r>
            <a:endParaRPr lang="nb-NO" sz="2200" b="1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>
                <a:solidFill>
                  <a:srgbClr val="0070C0"/>
                </a:solidFill>
              </a:rPr>
              <a:t>No </a:t>
            </a:r>
            <a:r>
              <a:rPr lang="nb-NO" sz="2200" b="1" dirty="0" err="1">
                <a:solidFill>
                  <a:srgbClr val="0070C0"/>
                </a:solidFill>
              </a:rPr>
              <a:t>extra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points</a:t>
            </a:r>
            <a:r>
              <a:rPr lang="nb-NO" sz="2200" b="1" dirty="0">
                <a:solidFill>
                  <a:srgbClr val="0070C0"/>
                </a:solidFill>
              </a:rPr>
              <a:t> for HL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>
                <a:solidFill>
                  <a:srgbClr val="0070C0"/>
                </a:solidFill>
              </a:rPr>
              <a:t>More </a:t>
            </a:r>
            <a:r>
              <a:rPr lang="nb-NO" sz="2200" b="1" dirty="0" err="1">
                <a:solidFill>
                  <a:srgbClr val="0070C0"/>
                </a:solidFill>
              </a:rPr>
              <a:t>prestigous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subjects</a:t>
            </a:r>
            <a:r>
              <a:rPr lang="nb-NO" sz="2200" b="1" dirty="0">
                <a:solidFill>
                  <a:srgbClr val="0070C0"/>
                </a:solidFill>
              </a:rPr>
              <a:t>? No.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 err="1">
                <a:solidFill>
                  <a:srgbClr val="0070C0"/>
                </a:solidFill>
              </a:rPr>
              <a:t>Check</a:t>
            </a:r>
            <a:r>
              <a:rPr lang="nb-NO" sz="2200" b="1" dirty="0">
                <a:solidFill>
                  <a:srgbClr val="0070C0"/>
                </a:solidFill>
              </a:rPr>
              <a:t> minimum </a:t>
            </a:r>
            <a:r>
              <a:rPr lang="nb-NO" sz="2200" b="1" dirty="0" err="1">
                <a:solidFill>
                  <a:srgbClr val="0070C0"/>
                </a:solidFill>
              </a:rPr>
              <a:t>university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entry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requirements</a:t>
            </a:r>
            <a:endParaRPr lang="nb-NO" sz="2200" b="1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>
                <a:solidFill>
                  <a:srgbClr val="0070C0"/>
                </a:solidFill>
              </a:rPr>
              <a:t>Level </a:t>
            </a:r>
            <a:r>
              <a:rPr lang="nb-NO" sz="2200" b="1" dirty="0" err="1">
                <a:solidFill>
                  <a:srgbClr val="0070C0"/>
                </a:solidFill>
              </a:rPr>
              <a:t>of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language</a:t>
            </a:r>
            <a:r>
              <a:rPr lang="nb-NO" sz="2200" b="1" dirty="0">
                <a:solidFill>
                  <a:srgbClr val="0070C0"/>
                </a:solidFill>
              </a:rPr>
              <a:t> (A or B)?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>
                <a:solidFill>
                  <a:srgbClr val="0070C0"/>
                </a:solidFill>
              </a:rPr>
              <a:t>Type and </a:t>
            </a:r>
            <a:r>
              <a:rPr lang="nb-NO" sz="2200" b="1" dirty="0" err="1">
                <a:solidFill>
                  <a:srgbClr val="0070C0"/>
                </a:solidFill>
              </a:rPr>
              <a:t>level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of</a:t>
            </a:r>
            <a:r>
              <a:rPr lang="nb-NO" sz="2200" b="1" dirty="0">
                <a:solidFill>
                  <a:srgbClr val="0070C0"/>
                </a:solidFill>
              </a:rPr>
              <a:t> Maths?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b-NO" sz="2200" b="1" dirty="0"/>
          </a:p>
          <a:p>
            <a:r>
              <a:rPr lang="nb-NO" sz="2600" b="1" dirty="0" err="1"/>
              <a:t>Change</a:t>
            </a:r>
            <a:r>
              <a:rPr lang="nb-NO" sz="2600" b="1" dirty="0"/>
              <a:t> </a:t>
            </a:r>
            <a:r>
              <a:rPr lang="nb-NO" sz="2600" b="1" dirty="0" err="1"/>
              <a:t>level</a:t>
            </a:r>
            <a:r>
              <a:rPr lang="nb-NO" sz="2600" b="1" dirty="0"/>
              <a:t>?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>
                <a:solidFill>
                  <a:srgbClr val="0070C0"/>
                </a:solidFill>
              </a:rPr>
              <a:t>SL-&gt;HL as </a:t>
            </a:r>
            <a:r>
              <a:rPr lang="nb-NO" sz="2200" b="1" dirty="0" err="1">
                <a:solidFill>
                  <a:srgbClr val="0070C0"/>
                </a:solidFill>
              </a:rPr>
              <a:t>soon</a:t>
            </a:r>
            <a:r>
              <a:rPr lang="nb-NO" sz="2200" b="1" dirty="0">
                <a:solidFill>
                  <a:srgbClr val="0070C0"/>
                </a:solidFill>
              </a:rPr>
              <a:t> as; HL-&gt;SL end </a:t>
            </a:r>
            <a:r>
              <a:rPr lang="nb-NO" sz="2200" b="1" dirty="0" err="1">
                <a:solidFill>
                  <a:srgbClr val="0070C0"/>
                </a:solidFill>
              </a:rPr>
              <a:t>of</a:t>
            </a:r>
            <a:r>
              <a:rPr lang="nb-NO" sz="2200" b="1">
                <a:solidFill>
                  <a:srgbClr val="0070C0"/>
                </a:solidFill>
              </a:rPr>
              <a:t> 3rd </a:t>
            </a:r>
            <a:r>
              <a:rPr lang="nb-NO" sz="2200" b="1" dirty="0">
                <a:solidFill>
                  <a:srgbClr val="0070C0"/>
                </a:solidFill>
              </a:rPr>
              <a:t>term (3IB)</a:t>
            </a:r>
          </a:p>
          <a:p>
            <a:pPr>
              <a:lnSpc>
                <a:spcPct val="150000"/>
              </a:lnSpc>
            </a:pPr>
            <a:r>
              <a:rPr lang="nb-NO" sz="2600" b="1" dirty="0" err="1"/>
              <a:t>Change</a:t>
            </a:r>
            <a:r>
              <a:rPr lang="nb-NO" sz="2600" b="1" dirty="0"/>
              <a:t> </a:t>
            </a:r>
            <a:r>
              <a:rPr lang="nb-NO" sz="2600" b="1" dirty="0" err="1"/>
              <a:t>subject</a:t>
            </a:r>
            <a:r>
              <a:rPr lang="nb-NO" sz="2600" b="1" dirty="0"/>
              <a:t>?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>
                <a:solidFill>
                  <a:srgbClr val="0070C0"/>
                </a:solidFill>
              </a:rPr>
              <a:t>7th </a:t>
            </a:r>
            <a:r>
              <a:rPr lang="nb-NO" sz="2200" b="1" dirty="0" err="1">
                <a:solidFill>
                  <a:srgbClr val="0070C0"/>
                </a:solidFill>
              </a:rPr>
              <a:t>October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this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year</a:t>
            </a:r>
            <a:endParaRPr lang="nb-NO" sz="22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Bilderesultat for ib international baccalaureate subjects core">
            <a:extLst>
              <a:ext uri="{FF2B5EF4-FFF2-40B4-BE49-F238E27FC236}">
                <a16:creationId xmlns:a16="http://schemas.microsoft.com/office/drawing/2014/main" id="{C6F7079F-5AF1-E612-A976-090173E0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3" y="433851"/>
            <a:ext cx="3764780" cy="42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5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EB198D-06E8-5DE1-8D7C-8CB6B706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36" y="162902"/>
            <a:ext cx="6792342" cy="791256"/>
          </a:xfrm>
        </p:spPr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IB Diploma?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FFFDA07-A336-AF97-1718-7FF8DD7372F0}"/>
              </a:ext>
            </a:extLst>
          </p:cNvPr>
          <p:cNvSpPr txBox="1"/>
          <p:nvPr/>
        </p:nvSpPr>
        <p:spPr>
          <a:xfrm>
            <a:off x="500371" y="1336795"/>
            <a:ext cx="9756812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600" b="1" dirty="0"/>
              <a:t>The </a:t>
            </a:r>
            <a:r>
              <a:rPr lang="nb-NO" sz="2600" b="1" dirty="0" err="1"/>
              <a:t>Core</a:t>
            </a:r>
            <a:r>
              <a:rPr lang="nb-NO" sz="2600" b="1" dirty="0"/>
              <a:t>: </a:t>
            </a:r>
            <a:r>
              <a:rPr lang="nb-NO" sz="2600" b="1" dirty="0" err="1"/>
              <a:t>what</a:t>
            </a:r>
            <a:r>
              <a:rPr lang="nb-NO" sz="2600" b="1" dirty="0"/>
              <a:t> makes </a:t>
            </a:r>
            <a:r>
              <a:rPr lang="nb-NO" sz="2600" b="1" dirty="0" err="1"/>
              <a:t>the</a:t>
            </a:r>
            <a:r>
              <a:rPr lang="nb-NO" sz="2600" b="1" dirty="0"/>
              <a:t> IB Diploma </a:t>
            </a:r>
            <a:r>
              <a:rPr lang="nb-NO" sz="2600" b="1" dirty="0" err="1"/>
              <a:t>unique</a:t>
            </a:r>
            <a:r>
              <a:rPr lang="nb-NO" sz="2600" b="1" dirty="0"/>
              <a:t>! </a:t>
            </a:r>
          </a:p>
          <a:p>
            <a:endParaRPr lang="nb-NO" sz="2600" b="1" dirty="0"/>
          </a:p>
          <a:p>
            <a:endParaRPr lang="nb-NO" sz="2600" b="1" dirty="0"/>
          </a:p>
          <a:p>
            <a:r>
              <a:rPr lang="nb-NO" sz="2600" b="1" dirty="0" err="1"/>
              <a:t>Theory</a:t>
            </a:r>
            <a:r>
              <a:rPr lang="nb-NO" sz="2600" b="1" dirty="0"/>
              <a:t> </a:t>
            </a:r>
            <a:r>
              <a:rPr lang="nb-NO" sz="2600" b="1" dirty="0" err="1"/>
              <a:t>of</a:t>
            </a:r>
            <a:r>
              <a:rPr lang="nb-NO" sz="2600" b="1" dirty="0"/>
              <a:t> </a:t>
            </a:r>
            <a:r>
              <a:rPr lang="nb-NO" sz="2600" b="1" dirty="0" err="1"/>
              <a:t>knowledge</a:t>
            </a:r>
            <a:r>
              <a:rPr lang="nb-NO" sz="2600" b="1" dirty="0"/>
              <a:t> TOK</a:t>
            </a:r>
          </a:p>
          <a:p>
            <a:pPr>
              <a:lnSpc>
                <a:spcPct val="150000"/>
              </a:lnSpc>
            </a:pPr>
            <a:r>
              <a:rPr lang="nb-NO" sz="2600" b="1" dirty="0"/>
              <a:t>Extended essay</a:t>
            </a:r>
          </a:p>
          <a:p>
            <a:pPr>
              <a:lnSpc>
                <a:spcPct val="150000"/>
              </a:lnSpc>
            </a:pPr>
            <a:r>
              <a:rPr lang="nb-NO" sz="2600" b="1" dirty="0" err="1"/>
              <a:t>Creativity</a:t>
            </a:r>
            <a:r>
              <a:rPr lang="nb-NO" sz="2600" b="1" dirty="0"/>
              <a:t>, Action, Service CAS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b-NO" sz="1700" b="1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 err="1">
                <a:solidFill>
                  <a:srgbClr val="0070C0"/>
                </a:solidFill>
              </a:rPr>
              <a:t>Holistic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education</a:t>
            </a:r>
            <a:r>
              <a:rPr lang="nb-NO" sz="2200" b="1" dirty="0">
                <a:solidFill>
                  <a:srgbClr val="0070C0"/>
                </a:solidFill>
              </a:rPr>
              <a:t> – </a:t>
            </a:r>
            <a:r>
              <a:rPr lang="nb-NO" sz="2200" b="1" dirty="0" err="1">
                <a:solidFill>
                  <a:srgbClr val="0070C0"/>
                </a:solidFill>
              </a:rPr>
              <a:t>develop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the</a:t>
            </a:r>
            <a:r>
              <a:rPr lang="nb-NO" sz="2200" b="1" dirty="0">
                <a:solidFill>
                  <a:srgbClr val="0070C0"/>
                </a:solidFill>
              </a:rPr>
              <a:t> person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 err="1">
                <a:solidFill>
                  <a:srgbClr val="0070C0"/>
                </a:solidFill>
              </a:rPr>
              <a:t>Experiental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learning</a:t>
            </a:r>
            <a:r>
              <a:rPr lang="nb-NO" sz="2200" b="1" dirty="0">
                <a:solidFill>
                  <a:srgbClr val="0070C0"/>
                </a:solidFill>
              </a:rPr>
              <a:t> (</a:t>
            </a:r>
            <a:r>
              <a:rPr lang="nb-NO" sz="2200" b="1" dirty="0" err="1">
                <a:solidFill>
                  <a:srgbClr val="0070C0"/>
                </a:solidFill>
              </a:rPr>
              <a:t>learning</a:t>
            </a:r>
            <a:r>
              <a:rPr lang="nb-NO" sz="2200" b="1" dirty="0">
                <a:solidFill>
                  <a:srgbClr val="0070C0"/>
                </a:solidFill>
              </a:rPr>
              <a:t> by </a:t>
            </a:r>
            <a:r>
              <a:rPr lang="nb-NO" sz="2200" b="1" dirty="0" err="1">
                <a:solidFill>
                  <a:srgbClr val="0070C0"/>
                </a:solidFill>
              </a:rPr>
              <a:t>doing</a:t>
            </a:r>
            <a:r>
              <a:rPr lang="nb-NO" sz="2200" b="1" dirty="0">
                <a:solidFill>
                  <a:srgbClr val="0070C0"/>
                </a:solidFill>
              </a:rPr>
              <a:t> &amp; </a:t>
            </a:r>
            <a:r>
              <a:rPr lang="nb-NO" sz="2200" b="1" dirty="0" err="1">
                <a:solidFill>
                  <a:srgbClr val="0070C0"/>
                </a:solidFill>
              </a:rPr>
              <a:t>reflecting</a:t>
            </a:r>
            <a:r>
              <a:rPr lang="nb-NO" sz="2200" b="1" dirty="0">
                <a:solidFill>
                  <a:srgbClr val="0070C0"/>
                </a:solidFill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>
                <a:solidFill>
                  <a:srgbClr val="0070C0"/>
                </a:solidFill>
              </a:rPr>
              <a:t>IB </a:t>
            </a:r>
            <a:r>
              <a:rPr lang="nb-NO" sz="2200" b="1" dirty="0" err="1">
                <a:solidFill>
                  <a:srgbClr val="0070C0"/>
                </a:solidFill>
              </a:rPr>
              <a:t>mission</a:t>
            </a:r>
            <a:r>
              <a:rPr lang="nb-NO" sz="2200" b="1" dirty="0">
                <a:solidFill>
                  <a:srgbClr val="0070C0"/>
                </a:solidFill>
              </a:rPr>
              <a:t> statement: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b-NO" sz="2200" b="1" dirty="0">
              <a:solidFill>
                <a:srgbClr val="0070C0"/>
              </a:solidFill>
            </a:endParaRPr>
          </a:p>
          <a:p>
            <a:pPr lvl="1"/>
            <a:r>
              <a:rPr lang="en-GB" sz="2000" dirty="0">
                <a:solidFill>
                  <a:srgbClr val="202124"/>
                </a:solidFill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The International Baccalaureate aims to develop inquiring, knowledgeable and caring young people who help to create a better and more peaceful world through intercultural understanding and respect</a:t>
            </a:r>
            <a:endParaRPr lang="nb-NO" sz="2000" dirty="0">
              <a:effectLst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b-NO" sz="22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Bilderesultat for ib international baccalaureate subjects core">
            <a:extLst>
              <a:ext uri="{FF2B5EF4-FFF2-40B4-BE49-F238E27FC236}">
                <a16:creationId xmlns:a16="http://schemas.microsoft.com/office/drawing/2014/main" id="{C6F7079F-5AF1-E612-A976-090173E0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608" y="433851"/>
            <a:ext cx="3300955" cy="37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EB198D-06E8-5DE1-8D7C-8CB6B706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36" y="162902"/>
            <a:ext cx="6792342" cy="791256"/>
          </a:xfrm>
        </p:spPr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IB Diploma?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FFFDA07-A336-AF97-1718-7FF8DD7372F0}"/>
              </a:ext>
            </a:extLst>
          </p:cNvPr>
          <p:cNvSpPr txBox="1"/>
          <p:nvPr/>
        </p:nvSpPr>
        <p:spPr>
          <a:xfrm>
            <a:off x="500370" y="1336795"/>
            <a:ext cx="8420110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600" b="1" dirty="0" err="1"/>
              <a:t>Theory</a:t>
            </a:r>
            <a:r>
              <a:rPr lang="nb-NO" sz="2600" b="1" dirty="0"/>
              <a:t> </a:t>
            </a:r>
            <a:r>
              <a:rPr lang="nb-NO" sz="2600" b="1" dirty="0" err="1"/>
              <a:t>of</a:t>
            </a:r>
            <a:r>
              <a:rPr lang="nb-NO" sz="2600" b="1" dirty="0"/>
              <a:t> </a:t>
            </a:r>
            <a:r>
              <a:rPr lang="nb-NO" sz="2600" b="1" dirty="0" err="1"/>
              <a:t>knowledge</a:t>
            </a:r>
            <a:r>
              <a:rPr lang="nb-NO" sz="2600" b="1" dirty="0"/>
              <a:t> TOK</a:t>
            </a:r>
          </a:p>
          <a:p>
            <a:endParaRPr lang="nb-NO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i="1" dirty="0">
                <a:solidFill>
                  <a:srgbClr val="0070C0"/>
                </a:solidFill>
              </a:rPr>
              <a:t>Who </a:t>
            </a:r>
            <a:r>
              <a:rPr lang="nb-NO" sz="2200" b="1" i="1" dirty="0" err="1">
                <a:solidFill>
                  <a:srgbClr val="0070C0"/>
                </a:solidFill>
              </a:rPr>
              <a:t>produces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knowledge</a:t>
            </a:r>
            <a:r>
              <a:rPr lang="nb-NO" sz="2200" b="1" i="1" dirty="0">
                <a:solidFill>
                  <a:srgbClr val="0070C0"/>
                </a:solidFill>
              </a:rPr>
              <a:t>, </a:t>
            </a:r>
            <a:r>
              <a:rPr lang="nb-NO" sz="2200" b="1" i="1" dirty="0" err="1">
                <a:solidFill>
                  <a:srgbClr val="0070C0"/>
                </a:solidFill>
              </a:rPr>
              <a:t>when</a:t>
            </a:r>
            <a:r>
              <a:rPr lang="nb-NO" sz="2200" b="1" i="1" dirty="0">
                <a:solidFill>
                  <a:srgbClr val="0070C0"/>
                </a:solidFill>
              </a:rPr>
              <a:t>, </a:t>
            </a:r>
            <a:r>
              <a:rPr lang="nb-NO" sz="2200" b="1" i="1" dirty="0" err="1">
                <a:solidFill>
                  <a:srgbClr val="0070C0"/>
                </a:solidFill>
              </a:rPr>
              <a:t>where</a:t>
            </a:r>
            <a:r>
              <a:rPr lang="nb-NO" sz="2200" b="1" i="1" dirty="0">
                <a:solidFill>
                  <a:srgbClr val="0070C0"/>
                </a:solidFill>
              </a:rPr>
              <a:t>, </a:t>
            </a:r>
            <a:r>
              <a:rPr lang="nb-NO" sz="2200" b="1" i="1" dirty="0" err="1">
                <a:solidFill>
                  <a:srgbClr val="0070C0"/>
                </a:solidFill>
              </a:rPr>
              <a:t>how</a:t>
            </a:r>
            <a:r>
              <a:rPr lang="nb-NO" sz="2200" b="1" i="1" dirty="0">
                <a:solidFill>
                  <a:srgbClr val="0070C0"/>
                </a:solidFill>
              </a:rPr>
              <a:t>, and for </a:t>
            </a:r>
            <a:r>
              <a:rPr lang="nb-NO" sz="2200" b="1" i="1" dirty="0" err="1">
                <a:solidFill>
                  <a:srgbClr val="0070C0"/>
                </a:solidFill>
              </a:rPr>
              <a:t>what</a:t>
            </a:r>
            <a:r>
              <a:rPr lang="nb-NO" sz="2200" b="1" i="1" dirty="0">
                <a:solidFill>
                  <a:srgbClr val="0070C0"/>
                </a:solidFill>
              </a:rPr>
              <a:t> purpose? How do </a:t>
            </a:r>
            <a:r>
              <a:rPr lang="nb-NO" sz="2200" b="1" i="1" dirty="0" err="1">
                <a:solidFill>
                  <a:srgbClr val="0070C0"/>
                </a:solidFill>
              </a:rPr>
              <a:t>we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know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the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knowledge</a:t>
            </a:r>
            <a:r>
              <a:rPr lang="nb-NO" sz="2200" b="1" i="1" dirty="0">
                <a:solidFill>
                  <a:srgbClr val="0070C0"/>
                </a:solidFill>
              </a:rPr>
              <a:t> is reliable? How do </a:t>
            </a:r>
            <a:r>
              <a:rPr lang="nb-NO" sz="2200" b="1" i="1" dirty="0" err="1">
                <a:solidFill>
                  <a:srgbClr val="0070C0"/>
                </a:solidFill>
              </a:rPr>
              <a:t>we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distinguish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between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knowledge</a:t>
            </a:r>
            <a:r>
              <a:rPr lang="nb-NO" sz="2200" b="1" i="1" dirty="0">
                <a:solidFill>
                  <a:srgbClr val="0070C0"/>
                </a:solidFill>
              </a:rPr>
              <a:t>, </a:t>
            </a:r>
            <a:r>
              <a:rPr lang="nb-NO" sz="2200" b="1" i="1" dirty="0" err="1">
                <a:solidFill>
                  <a:srgbClr val="0070C0"/>
                </a:solidFill>
              </a:rPr>
              <a:t>belief</a:t>
            </a:r>
            <a:r>
              <a:rPr lang="nb-NO" sz="2200" b="1" i="1" dirty="0">
                <a:solidFill>
                  <a:srgbClr val="0070C0"/>
                </a:solidFill>
              </a:rPr>
              <a:t> and opinion? How </a:t>
            </a:r>
            <a:r>
              <a:rPr lang="nb-NO" sz="2200" b="1" i="1" dirty="0" err="1">
                <a:solidFill>
                  <a:srgbClr val="0070C0"/>
                </a:solidFill>
              </a:rPr>
              <a:t>does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biases</a:t>
            </a:r>
            <a:r>
              <a:rPr lang="nb-NO" sz="2200" b="1" i="1" dirty="0">
                <a:solidFill>
                  <a:srgbClr val="0070C0"/>
                </a:solidFill>
              </a:rPr>
              <a:t> and </a:t>
            </a:r>
            <a:r>
              <a:rPr lang="nb-NO" sz="2200" b="1" i="1" dirty="0" err="1">
                <a:solidFill>
                  <a:srgbClr val="0070C0"/>
                </a:solidFill>
              </a:rPr>
              <a:t>perspectives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influence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how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we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produce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knowledge</a:t>
            </a:r>
            <a:r>
              <a:rPr lang="nb-NO" sz="2200" b="1" i="1" dirty="0">
                <a:solidFill>
                  <a:srgbClr val="0070C0"/>
                </a:solidFill>
              </a:rPr>
              <a:t>? How </a:t>
            </a:r>
            <a:r>
              <a:rPr lang="nb-NO" sz="2200" b="1" i="1" dirty="0" err="1">
                <a:solidFill>
                  <a:srgbClr val="0070C0"/>
                </a:solidFill>
              </a:rPr>
              <a:t>does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ethics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influence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how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we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produce</a:t>
            </a:r>
            <a:r>
              <a:rPr lang="nb-NO" sz="2200" b="1" i="1" dirty="0">
                <a:solidFill>
                  <a:srgbClr val="0070C0"/>
                </a:solidFill>
              </a:rPr>
              <a:t> and </a:t>
            </a:r>
            <a:r>
              <a:rPr lang="nb-NO" sz="2200" b="1" i="1" dirty="0" err="1">
                <a:solidFill>
                  <a:srgbClr val="0070C0"/>
                </a:solidFill>
              </a:rPr>
              <a:t>distribute</a:t>
            </a:r>
            <a:r>
              <a:rPr lang="nb-NO" sz="2200" b="1" i="1" dirty="0">
                <a:solidFill>
                  <a:srgbClr val="0070C0"/>
                </a:solidFill>
              </a:rPr>
              <a:t> </a:t>
            </a:r>
            <a:r>
              <a:rPr lang="nb-NO" sz="2200" b="1" i="1" dirty="0" err="1">
                <a:solidFill>
                  <a:srgbClr val="0070C0"/>
                </a:solidFill>
              </a:rPr>
              <a:t>knowledge</a:t>
            </a:r>
            <a:r>
              <a:rPr lang="nb-NO" sz="2200" b="1" i="1" dirty="0">
                <a:solidFill>
                  <a:srgbClr val="0070C0"/>
                </a:solidFill>
              </a:rPr>
              <a:t>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b-NO" sz="2200" b="1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 err="1">
                <a:solidFill>
                  <a:srgbClr val="0070C0"/>
                </a:solidFill>
              </a:rPr>
              <a:t>Develops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critical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thinking</a:t>
            </a:r>
            <a:r>
              <a:rPr lang="nb-NO" sz="2200" b="1" dirty="0">
                <a:solidFill>
                  <a:srgbClr val="0070C0"/>
                </a:solidFill>
              </a:rPr>
              <a:t> skills, </a:t>
            </a:r>
            <a:r>
              <a:rPr lang="nb-NO" sz="2200" b="1" dirty="0" err="1">
                <a:solidFill>
                  <a:srgbClr val="0070C0"/>
                </a:solidFill>
              </a:rPr>
              <a:t>reflection</a:t>
            </a:r>
            <a:r>
              <a:rPr lang="nb-NO" sz="2200" b="1" dirty="0">
                <a:solidFill>
                  <a:srgbClr val="0070C0"/>
                </a:solidFill>
              </a:rPr>
              <a:t>, </a:t>
            </a:r>
            <a:r>
              <a:rPr lang="nb-NO" sz="2200" b="1" dirty="0" err="1">
                <a:solidFill>
                  <a:srgbClr val="0070C0"/>
                </a:solidFill>
              </a:rPr>
              <a:t>deeper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subject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knowledge</a:t>
            </a:r>
            <a:r>
              <a:rPr lang="nb-NO" sz="2200" b="1" dirty="0">
                <a:solidFill>
                  <a:srgbClr val="0070C0"/>
                </a:solidFill>
              </a:rPr>
              <a:t>, </a:t>
            </a:r>
            <a:r>
              <a:rPr lang="nb-NO" sz="2200" b="1" dirty="0" err="1">
                <a:solidFill>
                  <a:srgbClr val="0070C0"/>
                </a:solidFill>
              </a:rPr>
              <a:t>connects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subjects</a:t>
            </a:r>
            <a:r>
              <a:rPr lang="nb-NO" sz="2200" b="1" dirty="0">
                <a:solidFill>
                  <a:srgbClr val="0070C0"/>
                </a:solidFill>
              </a:rPr>
              <a:t> and real </a:t>
            </a:r>
            <a:r>
              <a:rPr lang="nb-NO" sz="2200" b="1" dirty="0" err="1">
                <a:solidFill>
                  <a:srgbClr val="0070C0"/>
                </a:solidFill>
              </a:rPr>
              <a:t>world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application</a:t>
            </a:r>
            <a:endParaRPr lang="nb-NO" sz="2200" b="1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b-NO" sz="2200" b="1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 err="1">
                <a:solidFill>
                  <a:srgbClr val="0070C0"/>
                </a:solidFill>
              </a:rPr>
              <a:t>Weekly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classes</a:t>
            </a:r>
            <a:r>
              <a:rPr lang="nb-NO" sz="2200" b="1" dirty="0">
                <a:solidFill>
                  <a:srgbClr val="0070C0"/>
                </a:solidFill>
              </a:rPr>
              <a:t>, </a:t>
            </a:r>
            <a:r>
              <a:rPr lang="nb-NO" sz="2200" b="1" dirty="0" err="1">
                <a:solidFill>
                  <a:srgbClr val="0070C0"/>
                </a:solidFill>
              </a:rPr>
              <a:t>finishes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January</a:t>
            </a:r>
            <a:r>
              <a:rPr lang="nb-NO" sz="2200" b="1" dirty="0">
                <a:solidFill>
                  <a:srgbClr val="0070C0"/>
                </a:solidFill>
              </a:rPr>
              <a:t> last term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b-NO" sz="2200" b="1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 err="1">
                <a:solidFill>
                  <a:srgbClr val="0070C0"/>
                </a:solidFill>
              </a:rPr>
              <a:t>Graded</a:t>
            </a:r>
            <a:r>
              <a:rPr lang="nb-NO" sz="2200" b="1" dirty="0">
                <a:solidFill>
                  <a:srgbClr val="0070C0"/>
                </a:solidFill>
              </a:rPr>
              <a:t>: Exhibition and essay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b-NO" sz="17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Bilderesultat for ib international baccalaureate subjects core">
            <a:extLst>
              <a:ext uri="{FF2B5EF4-FFF2-40B4-BE49-F238E27FC236}">
                <a16:creationId xmlns:a16="http://schemas.microsoft.com/office/drawing/2014/main" id="{C6F7079F-5AF1-E612-A976-090173E0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13" y="367267"/>
            <a:ext cx="3300955" cy="37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0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EB198D-06E8-5DE1-8D7C-8CB6B706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36" y="162902"/>
            <a:ext cx="6792342" cy="791256"/>
          </a:xfrm>
        </p:spPr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IB Diploma?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FFFDA07-A336-AF97-1718-7FF8DD7372F0}"/>
              </a:ext>
            </a:extLst>
          </p:cNvPr>
          <p:cNvSpPr txBox="1"/>
          <p:nvPr/>
        </p:nvSpPr>
        <p:spPr>
          <a:xfrm>
            <a:off x="513623" y="1244029"/>
            <a:ext cx="811354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600" b="1" dirty="0"/>
              <a:t>Extended essay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b-NO" sz="1700" b="1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>
                <a:solidFill>
                  <a:srgbClr val="0070C0"/>
                </a:solidFill>
              </a:rPr>
              <a:t>4000 </a:t>
            </a:r>
            <a:r>
              <a:rPr lang="nb-NO" sz="2200" b="1" dirty="0" err="1">
                <a:solidFill>
                  <a:srgbClr val="0070C0"/>
                </a:solidFill>
              </a:rPr>
              <a:t>word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supervised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research</a:t>
            </a:r>
            <a:r>
              <a:rPr lang="nb-NO" sz="2200" b="1" dirty="0">
                <a:solidFill>
                  <a:srgbClr val="0070C0"/>
                </a:solidFill>
              </a:rPr>
              <a:t> essay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b-NO" sz="2200" b="1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>
                <a:solidFill>
                  <a:srgbClr val="0070C0"/>
                </a:solidFill>
              </a:rPr>
              <a:t>In </a:t>
            </a:r>
            <a:r>
              <a:rPr lang="nb-NO" sz="2200" b="1" dirty="0" err="1">
                <a:solidFill>
                  <a:srgbClr val="0070C0"/>
                </a:solidFill>
              </a:rPr>
              <a:t>one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of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your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subjects</a:t>
            </a:r>
            <a:endParaRPr lang="nb-NO" sz="2200" b="1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b-NO" sz="2200" b="1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 err="1">
                <a:solidFill>
                  <a:srgbClr val="0070C0"/>
                </a:solidFill>
              </a:rPr>
              <a:t>Independent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research</a:t>
            </a:r>
            <a:r>
              <a:rPr lang="nb-NO" sz="2200" b="1" dirty="0">
                <a:solidFill>
                  <a:srgbClr val="0070C0"/>
                </a:solidFill>
              </a:rPr>
              <a:t> and </a:t>
            </a:r>
            <a:r>
              <a:rPr lang="nb-NO" sz="2200" b="1" dirty="0" err="1">
                <a:solidFill>
                  <a:srgbClr val="0070C0"/>
                </a:solidFill>
              </a:rPr>
              <a:t>writing</a:t>
            </a:r>
            <a:r>
              <a:rPr lang="nb-NO" sz="2200" b="1" dirty="0">
                <a:solidFill>
                  <a:srgbClr val="0070C0"/>
                </a:solidFill>
              </a:rPr>
              <a:t> skills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b-NO" sz="2200" b="1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i="1" dirty="0">
                <a:solidFill>
                  <a:srgbClr val="0070C0"/>
                </a:solidFill>
              </a:rPr>
              <a:t>cirka </a:t>
            </a:r>
            <a:r>
              <a:rPr lang="nb-NO" sz="2200" b="1" dirty="0" err="1">
                <a:solidFill>
                  <a:srgbClr val="0070C0"/>
                </a:solidFill>
              </a:rPr>
              <a:t>December</a:t>
            </a:r>
            <a:r>
              <a:rPr lang="nb-NO" sz="2200" b="1" dirty="0">
                <a:solidFill>
                  <a:srgbClr val="0070C0"/>
                </a:solidFill>
              </a:rPr>
              <a:t> 2IB to </a:t>
            </a:r>
            <a:r>
              <a:rPr lang="nb-NO" sz="2200" b="1" dirty="0" err="1">
                <a:solidFill>
                  <a:srgbClr val="0070C0"/>
                </a:solidFill>
              </a:rPr>
              <a:t>December</a:t>
            </a:r>
            <a:r>
              <a:rPr lang="nb-NO" sz="2200" b="1" dirty="0">
                <a:solidFill>
                  <a:srgbClr val="0070C0"/>
                </a:solidFill>
              </a:rPr>
              <a:t> 3IB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b-NO" sz="2200" b="1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 err="1">
                <a:solidFill>
                  <a:srgbClr val="0070C0"/>
                </a:solidFill>
              </a:rPr>
              <a:t>Graded</a:t>
            </a:r>
            <a:endParaRPr lang="nb-NO" sz="2200" b="1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b-NO" sz="2200" b="1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2200" b="1" dirty="0">
                <a:solidFill>
                  <a:srgbClr val="0070C0"/>
                </a:solidFill>
              </a:rPr>
              <a:t>TOK and EE grades </a:t>
            </a:r>
            <a:r>
              <a:rPr lang="nb-NO" sz="2200" b="1" dirty="0" err="1">
                <a:solidFill>
                  <a:srgbClr val="0070C0"/>
                </a:solidFill>
              </a:rPr>
              <a:t>combined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 dirty="0" err="1">
                <a:solidFill>
                  <a:srgbClr val="0070C0"/>
                </a:solidFill>
              </a:rPr>
              <a:t>gives</a:t>
            </a:r>
            <a:r>
              <a:rPr lang="nb-NO" sz="2200" b="1" dirty="0">
                <a:solidFill>
                  <a:srgbClr val="0070C0"/>
                </a:solidFill>
              </a:rPr>
              <a:t> 0-3 </a:t>
            </a:r>
            <a:r>
              <a:rPr lang="nb-NO" sz="2200" b="1" dirty="0" err="1">
                <a:solidFill>
                  <a:srgbClr val="0070C0"/>
                </a:solidFill>
              </a:rPr>
              <a:t>points</a:t>
            </a:r>
            <a:r>
              <a:rPr lang="nb-NO" sz="2200" b="1" dirty="0">
                <a:solidFill>
                  <a:srgbClr val="0070C0"/>
                </a:solidFill>
              </a:rPr>
              <a:t> for </a:t>
            </a:r>
            <a:r>
              <a:rPr lang="nb-NO" sz="2200" b="1" dirty="0" err="1">
                <a:solidFill>
                  <a:srgbClr val="0070C0"/>
                </a:solidFill>
              </a:rPr>
              <a:t>the</a:t>
            </a:r>
            <a:r>
              <a:rPr lang="nb-NO" sz="2200" b="1" dirty="0">
                <a:solidFill>
                  <a:srgbClr val="0070C0"/>
                </a:solidFill>
              </a:rPr>
              <a:t> </a:t>
            </a:r>
            <a:r>
              <a:rPr lang="nb-NO" sz="2200" b="1">
                <a:solidFill>
                  <a:srgbClr val="0070C0"/>
                </a:solidFill>
              </a:rPr>
              <a:t>IB Diploma</a:t>
            </a:r>
            <a:endParaRPr lang="nb-NO" sz="17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Bilderesultat for ib international baccalaureate subjects core">
            <a:extLst>
              <a:ext uri="{FF2B5EF4-FFF2-40B4-BE49-F238E27FC236}">
                <a16:creationId xmlns:a16="http://schemas.microsoft.com/office/drawing/2014/main" id="{C6F7079F-5AF1-E612-A976-090173E0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608" y="433851"/>
            <a:ext cx="3300955" cy="37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8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EB198D-06E8-5DE1-8D7C-8CB6B706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36" y="162902"/>
            <a:ext cx="6792342" cy="791256"/>
          </a:xfrm>
        </p:spPr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IB Diploma?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FFFDA07-A336-AF97-1718-7FF8DD7372F0}"/>
              </a:ext>
            </a:extLst>
          </p:cNvPr>
          <p:cNvSpPr txBox="1"/>
          <p:nvPr/>
        </p:nvSpPr>
        <p:spPr>
          <a:xfrm>
            <a:off x="513623" y="1244029"/>
            <a:ext cx="8113542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600" b="1" dirty="0"/>
              <a:t>CAS </a:t>
            </a:r>
            <a:r>
              <a:rPr lang="nb-NO" sz="2600" b="1" dirty="0" err="1"/>
              <a:t>Creativity</a:t>
            </a:r>
            <a:r>
              <a:rPr lang="nb-NO" sz="2600" b="1" dirty="0"/>
              <a:t>, Action, Service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b-NO" sz="2200" b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sz="2200" b="1" dirty="0">
                <a:solidFill>
                  <a:srgbClr val="0070C0"/>
                </a:solidFill>
              </a:rPr>
              <a:t>Ginny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b-NO" sz="17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Bilderesultat for ib international baccalaureate subjects core">
            <a:extLst>
              <a:ext uri="{FF2B5EF4-FFF2-40B4-BE49-F238E27FC236}">
                <a16:creationId xmlns:a16="http://schemas.microsoft.com/office/drawing/2014/main" id="{C6F7079F-5AF1-E612-A976-090173E0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608" y="433851"/>
            <a:ext cx="3300955" cy="37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6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2007</Words>
  <Application>Microsoft Office PowerPoint</Application>
  <PresentationFormat>Widescreen</PresentationFormat>
  <Paragraphs>305</Paragraphs>
  <Slides>33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40" baseType="lpstr">
      <vt:lpstr>Inter</vt:lpstr>
      <vt:lpstr>Arial</vt:lpstr>
      <vt:lpstr>Calibri</vt:lpstr>
      <vt:lpstr>Calibri Light</vt:lpstr>
      <vt:lpstr>Times New Roman</vt:lpstr>
      <vt:lpstr>Wingdings</vt:lpstr>
      <vt:lpstr>Office-tema</vt:lpstr>
      <vt:lpstr> Welcome Parents meeting for 2IB</vt:lpstr>
      <vt:lpstr>Agenda </vt:lpstr>
      <vt:lpstr>Support</vt:lpstr>
      <vt:lpstr>What is the IB Diploma?</vt:lpstr>
      <vt:lpstr>What is the IB Diploma?</vt:lpstr>
      <vt:lpstr>What is the IB Diploma?</vt:lpstr>
      <vt:lpstr>What is the IB Diploma?</vt:lpstr>
      <vt:lpstr>What is the IB Diploma?</vt:lpstr>
      <vt:lpstr>What is the IB Diploma?</vt:lpstr>
      <vt:lpstr>CAS – Creativity Activity Service  Involving students in enjoyable and significant experiences</vt:lpstr>
      <vt:lpstr>What is CAS?</vt:lpstr>
      <vt:lpstr>Aim of CAS</vt:lpstr>
      <vt:lpstr>The I.B. Learner Profile and CAS</vt:lpstr>
      <vt:lpstr>The Nature of CAS: Strand 1</vt:lpstr>
      <vt:lpstr>Creative CAS Experiences </vt:lpstr>
      <vt:lpstr>Strand 2: Activity</vt:lpstr>
      <vt:lpstr>Activity CAS Experiences</vt:lpstr>
      <vt:lpstr>Strand 3: Service</vt:lpstr>
      <vt:lpstr>How to CAS</vt:lpstr>
      <vt:lpstr>CAS Experiences</vt:lpstr>
      <vt:lpstr>Role of the supervisor</vt:lpstr>
      <vt:lpstr>Assessment</vt:lpstr>
      <vt:lpstr>Assessment</vt:lpstr>
      <vt:lpstr>University</vt:lpstr>
      <vt:lpstr>Absence and lateness</vt:lpstr>
      <vt:lpstr>Absence and lateness</vt:lpstr>
      <vt:lpstr>How can you support?</vt:lpstr>
      <vt:lpstr>2IB parents reps</vt:lpstr>
      <vt:lpstr>2IB staff</vt:lpstr>
      <vt:lpstr>2IB staff</vt:lpstr>
      <vt:lpstr>Useful links</vt:lpstr>
      <vt:lpstr>Useful links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Parents meeting for 2IB</dc:title>
  <dc:creator>Jon Morten Steinveg</dc:creator>
  <cp:lastModifiedBy>Hannah Maria Hjertenes (Elev)</cp:lastModifiedBy>
  <cp:revision>3</cp:revision>
  <dcterms:created xsi:type="dcterms:W3CDTF">2022-09-04T18:22:57Z</dcterms:created>
  <dcterms:modified xsi:type="dcterms:W3CDTF">2024-09-04T08:05:59Z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d05046c-7758-4c69-bef0-f1b8587ca14e_Enabled">
    <vt:lpwstr>true</vt:lpwstr>
  </property>
  <property fmtid="{D5CDD505-2E9C-101B-9397-08002B2CF9AE}" pid="3" name="MSIP_Label_fd05046c-7758-4c69-bef0-f1b8587ca14e_SetDate">
    <vt:lpwstr>2024-03-02T12:00:36Z</vt:lpwstr>
  </property>
  <property fmtid="{D5CDD505-2E9C-101B-9397-08002B2CF9AE}" pid="4" name="MSIP_Label_fd05046c-7758-4c69-bef0-f1b8587ca14e_Method">
    <vt:lpwstr>Privileged</vt:lpwstr>
  </property>
  <property fmtid="{D5CDD505-2E9C-101B-9397-08002B2CF9AE}" pid="5" name="MSIP_Label_fd05046c-7758-4c69-bef0-f1b8587ca14e_Name">
    <vt:lpwstr>Intern</vt:lpwstr>
  </property>
  <property fmtid="{D5CDD505-2E9C-101B-9397-08002B2CF9AE}" pid="6" name="MSIP_Label_fd05046c-7758-4c69-bef0-f1b8587ca14e_SiteId">
    <vt:lpwstr>4d6d8a90-10fd-4f78-8fc1-5e28844e0292</vt:lpwstr>
  </property>
  <property fmtid="{D5CDD505-2E9C-101B-9397-08002B2CF9AE}" pid="7" name="MSIP_Label_fd05046c-7758-4c69-bef0-f1b8587ca14e_ActionId">
    <vt:lpwstr>4c931a71-afb8-4fac-8c9f-db6a5b3df967</vt:lpwstr>
  </property>
  <property fmtid="{D5CDD505-2E9C-101B-9397-08002B2CF9AE}" pid="8" name="MSIP_Label_fd05046c-7758-4c69-bef0-f1b8587ca14e_ContentBits">
    <vt:lpwstr>0</vt:lpwstr>
  </property>
  <property fmtid="{D5CDD505-2E9C-101B-9397-08002B2CF9AE}" pid="9" name="MSIP_Label_06768ce0-ceaf-4778-8ab1-e65d26fe9939_Enabled">
    <vt:lpwstr>true</vt:lpwstr>
  </property>
  <property fmtid="{D5CDD505-2E9C-101B-9397-08002B2CF9AE}" pid="10" name="MSIP_Label_06768ce0-ceaf-4778-8ab1-e65d26fe9939_SetDate">
    <vt:lpwstr>2024-09-04T08:05:58Z</vt:lpwstr>
  </property>
  <property fmtid="{D5CDD505-2E9C-101B-9397-08002B2CF9AE}" pid="11" name="MSIP_Label_06768ce0-ceaf-4778-8ab1-e65d26fe9939_Method">
    <vt:lpwstr>Standard</vt:lpwstr>
  </property>
  <property fmtid="{D5CDD505-2E9C-101B-9397-08002B2CF9AE}" pid="12" name="MSIP_Label_06768ce0-ceaf-4778-8ab1-e65d26fe9939_Name">
    <vt:lpwstr>Begrenset - PROD</vt:lpwstr>
  </property>
  <property fmtid="{D5CDD505-2E9C-101B-9397-08002B2CF9AE}" pid="13" name="MSIP_Label_06768ce0-ceaf-4778-8ab1-e65d26fe9939_SiteId">
    <vt:lpwstr>3d50ddd4-00a1-4ab7-9788-decf14a8728f</vt:lpwstr>
  </property>
  <property fmtid="{D5CDD505-2E9C-101B-9397-08002B2CF9AE}" pid="14" name="MSIP_Label_06768ce0-ceaf-4778-8ab1-e65d26fe9939_ActionId">
    <vt:lpwstr>b07c758f-dc5b-4552-b48e-e32f5f7fdd35</vt:lpwstr>
  </property>
  <property fmtid="{D5CDD505-2E9C-101B-9397-08002B2CF9AE}" pid="15" name="MSIP_Label_06768ce0-ceaf-4778-8ab1-e65d26fe9939_ContentBits">
    <vt:lpwstr>0</vt:lpwstr>
  </property>
</Properties>
</file>